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77" r:id="rId2"/>
    <p:sldId id="630" r:id="rId3"/>
    <p:sldId id="619" r:id="rId4"/>
    <p:sldId id="554" r:id="rId5"/>
    <p:sldId id="581" r:id="rId6"/>
    <p:sldId id="582" r:id="rId7"/>
    <p:sldId id="650" r:id="rId8"/>
    <p:sldId id="559" r:id="rId9"/>
    <p:sldId id="579" r:id="rId10"/>
    <p:sldId id="580" r:id="rId11"/>
    <p:sldId id="557" r:id="rId12"/>
    <p:sldId id="558" r:id="rId13"/>
    <p:sldId id="561" r:id="rId14"/>
    <p:sldId id="585" r:id="rId15"/>
    <p:sldId id="623" r:id="rId16"/>
    <p:sldId id="586" r:id="rId17"/>
    <p:sldId id="625" r:id="rId18"/>
    <p:sldId id="634" r:id="rId19"/>
    <p:sldId id="637" r:id="rId20"/>
    <p:sldId id="636" r:id="rId21"/>
    <p:sldId id="635" r:id="rId22"/>
    <p:sldId id="626" r:id="rId23"/>
    <p:sldId id="633" r:id="rId24"/>
    <p:sldId id="632" r:id="rId25"/>
    <p:sldId id="627" r:id="rId26"/>
    <p:sldId id="587" r:id="rId27"/>
    <p:sldId id="589" r:id="rId28"/>
    <p:sldId id="651" r:id="rId29"/>
    <p:sldId id="622" r:id="rId30"/>
    <p:sldId id="639" r:id="rId31"/>
    <p:sldId id="640" r:id="rId32"/>
    <p:sldId id="641" r:id="rId33"/>
    <p:sldId id="642" r:id="rId34"/>
    <p:sldId id="652" r:id="rId35"/>
    <p:sldId id="656" r:id="rId36"/>
    <p:sldId id="655" r:id="rId37"/>
    <p:sldId id="654" r:id="rId38"/>
    <p:sldId id="653" r:id="rId39"/>
    <p:sldId id="575" r:id="rId40"/>
    <p:sldId id="600" r:id="rId41"/>
    <p:sldId id="601" r:id="rId42"/>
    <p:sldId id="657" r:id="rId43"/>
    <p:sldId id="603" r:id="rId44"/>
    <p:sldId id="605" r:id="rId45"/>
    <p:sldId id="606" r:id="rId46"/>
    <p:sldId id="607" r:id="rId47"/>
    <p:sldId id="608" r:id="rId48"/>
    <p:sldId id="611" r:id="rId49"/>
    <p:sldId id="63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BA00-AB4B-336E-1DD2-03AB9B22A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4499F-C197-072C-ADFB-BA3988017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5941D-49FD-3254-0145-EF774096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E1E-B46B-4D30-92AE-1C87D951BA4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0931F-976E-9725-ABEF-A0F866D4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492CA-5289-AA1A-8F58-5A650103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E95A-473F-40D3-9709-69F133EE5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7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AF9C-229B-6951-16C8-4C72EFC5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F0EFB-0811-57C8-1050-3A22CBCA4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76B54-58AE-6406-53CF-D2B66CF3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E1E-B46B-4D30-92AE-1C87D951BA4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2935C-42F3-CE6A-8138-30428E45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98B7-7182-24D3-9968-285B63EB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E95A-473F-40D3-9709-69F133EE5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6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4CAAE-4E3C-F7E0-FC2C-F93040547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E2FB7-85EA-A276-B566-0F1906811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783A3-F0B6-9D0B-DA6E-52B38306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E1E-B46B-4D30-92AE-1C87D951BA4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E80E9-8540-0119-7DDF-FE865364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8ED49-AFE5-E386-51A4-90700E9D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E95A-473F-40D3-9709-69F133EE5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208A-C7E1-FD56-711F-0B9FCA01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08CD-F6F9-BC85-A9BD-9E44DBE65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50E0-9B1C-DE89-656A-170F1387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E1E-B46B-4D30-92AE-1C87D951BA4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420FD-A1A1-3286-6DB2-48F5C3DD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40DE-5F94-D14D-89F2-E695986D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E95A-473F-40D3-9709-69F133EE5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6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8165-3631-0ECF-5C7B-1EDD883F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6DD2A-DB52-C0CC-DDF5-140042DB9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3B3D1-8884-D4F5-ADAE-B024592F5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E1E-B46B-4D30-92AE-1C87D951BA4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7CC20-DCD7-5DF9-E1A2-33BE75B2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2BBAF-1E18-8E5B-A739-989E1E4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E95A-473F-40D3-9709-69F133EE5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5528-692E-197A-4732-FACDDF22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4A2A8-297E-BED6-4F57-18109A196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729FA-5C8B-B10D-8F93-ABD2B08C5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654E8-D33E-AB80-8F25-959D3240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E1E-B46B-4D30-92AE-1C87D951BA4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84A8F-9730-CD57-5A4B-D3A7D9AD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36237-155C-3D6F-BD48-0B6EAE1B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E95A-473F-40D3-9709-69F133EE5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05D2-C5CB-789A-064F-19A47075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C3898-DAB7-32B2-FC7F-0BBC7850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09351-21C0-D3E3-1042-6D38C2AC7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1F9DF-329F-EC4E-8CAE-FE87BF5AD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69DCA-D958-B82E-79BB-4B34B2F1E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50755-5407-CB38-188E-8514CB13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E1E-B46B-4D30-92AE-1C87D951BA4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53059-CEB3-ACBE-0FE8-60FB58B2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F0694-7ACD-4746-4137-80735A12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E95A-473F-40D3-9709-69F133EE5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1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BF4A-855C-5498-35A6-B8663A64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ADED2-E7F4-3D13-8DF1-23DB43B6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E1E-B46B-4D30-92AE-1C87D951BA4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9A914-89ED-F095-2768-797D3F7E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47F0B-4886-3372-139F-83CE3B5D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E95A-473F-40D3-9709-69F133EE5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14196B-D67D-800F-ACA7-B80F04C8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E1E-B46B-4D30-92AE-1C87D951BA4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4545B-D58E-D9B4-4FDA-8962FAB3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78D5D-7443-DE95-F107-70949628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E95A-473F-40D3-9709-69F133EE5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1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5693C-7BAF-B2F1-624F-4F0B36B7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73EFE-3B32-FB95-8074-87729C62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93431-9753-DF50-60F8-31FABE1F0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305BE-C93A-E253-B102-A0BE19CD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E1E-B46B-4D30-92AE-1C87D951BA4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AFB20-30A2-FCCD-5D39-F5D6361F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8FDBF-D442-EDC6-1A37-1CB93199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E95A-473F-40D3-9709-69F133EE5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6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38D9-6CEC-1B9E-F5DC-A61E65E9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40CA3-488F-7AC6-097E-255BBA906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9F210-8094-3C27-2D70-1B6E88E77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7B66F-3A8C-44AD-F961-BFED26FA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E1E-B46B-4D30-92AE-1C87D951BA4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D9659-ACF7-BDBB-9819-EFE5D440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AB9B0-FAB7-186F-5464-0D360459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E95A-473F-40D3-9709-69F133EE5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3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806FA4-9811-B4EB-406B-8BA20861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3D24-6F71-4F73-649E-E153CBC37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3E1E-46AC-B821-68D7-687B38806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5BE1E-B46B-4D30-92AE-1C87D951BA43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E5D6E-1757-4739-B8F7-AAA8A3EA2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A99CC-6848-27F8-9A13-F55125F5E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F4E95A-473F-40D3-9709-69F133EE5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7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10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7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0.png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image" Target="../media/image77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50.png"/><Relationship Id="rId4" Type="http://schemas.openxmlformats.org/officeDocument/2006/relationships/image" Target="../media/image730.png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image" Target="../media/image78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0.png"/><Relationship Id="rId4" Type="http://schemas.openxmlformats.org/officeDocument/2006/relationships/image" Target="../media/image7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0.png"/><Relationship Id="rId4" Type="http://schemas.openxmlformats.org/officeDocument/2006/relationships/image" Target="../media/image7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0.png"/><Relationship Id="rId4" Type="http://schemas.openxmlformats.org/officeDocument/2006/relationships/image" Target="../media/image73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0A2C-2C2C-1DF5-8854-C28B80A3B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189" y="201800"/>
            <a:ext cx="8917621" cy="2472764"/>
          </a:xfrm>
        </p:spPr>
        <p:txBody>
          <a:bodyPr anchor="t">
            <a:normAutofit/>
          </a:bodyPr>
          <a:lstStyle/>
          <a:p>
            <a:r>
              <a:rPr lang="en-US" sz="3600" b="1" dirty="0" err="1">
                <a:solidFill>
                  <a:srgbClr val="001D35"/>
                </a:solidFill>
                <a:highlight>
                  <a:srgbClr val="FFFFFF"/>
                </a:highlight>
              </a:rPr>
              <a:t>Tur</a:t>
            </a:r>
            <a:r>
              <a:rPr lang="en-US" sz="3600" b="1" i="0" dirty="0" err="1">
                <a:solidFill>
                  <a:srgbClr val="001D35"/>
                </a:solidFill>
                <a:effectLst/>
              </a:rPr>
              <a:t>á</a:t>
            </a:r>
            <a:r>
              <a:rPr lang="en-US" sz="3600" b="1" dirty="0" err="1">
                <a:solidFill>
                  <a:srgbClr val="001D35"/>
                </a:solidFill>
                <a:highlight>
                  <a:srgbClr val="FFFFFF"/>
                </a:highlight>
              </a:rPr>
              <a:t>n</a:t>
            </a:r>
            <a:r>
              <a:rPr lang="en-US" sz="3600" b="1" dirty="0">
                <a:solidFill>
                  <a:srgbClr val="001D35"/>
                </a:solidFill>
                <a:highlight>
                  <a:srgbClr val="FFFFFF"/>
                </a:highlight>
              </a:rPr>
              <a:t>-Type Problems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50944-2A74-7E60-B794-26DE2BEE5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7755" y="649263"/>
            <a:ext cx="3476488" cy="1577838"/>
          </a:xfrm>
        </p:spPr>
        <p:txBody>
          <a:bodyPr anchor="b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Greg Bodwin</a:t>
            </a:r>
          </a:p>
          <a:p>
            <a:r>
              <a:rPr lang="en-US" sz="2000" dirty="0">
                <a:solidFill>
                  <a:schemeClr val="tx2"/>
                </a:solidFill>
              </a:rPr>
              <a:t>University of Michigan</a:t>
            </a:r>
          </a:p>
          <a:p>
            <a:r>
              <a:rPr lang="en-US" sz="2000" dirty="0">
                <a:solidFill>
                  <a:schemeClr val="tx2"/>
                </a:solidFill>
              </a:rPr>
              <a:t>Frontiers of Graph Algorithms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66831-5510-DEAB-5A7D-DE755A04F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746" y="2265428"/>
            <a:ext cx="3900505" cy="3943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EC0DF4-BE7F-7A96-6317-E116EBA823E3}"/>
              </a:ext>
            </a:extLst>
          </p:cNvPr>
          <p:cNvSpPr txBox="1"/>
          <p:nvPr/>
        </p:nvSpPr>
        <p:spPr>
          <a:xfrm>
            <a:off x="5211094" y="6256090"/>
            <a:ext cx="19074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1D35"/>
                </a:solidFill>
                <a:highlight>
                  <a:srgbClr val="FFFFFF"/>
                </a:highlight>
              </a:rPr>
              <a:t>Tur</a:t>
            </a:r>
            <a:r>
              <a:rPr lang="en-US" sz="2000" b="1" i="0" dirty="0" err="1">
                <a:solidFill>
                  <a:srgbClr val="001D35"/>
                </a:solidFill>
                <a:effectLst/>
              </a:rPr>
              <a:t>á</a:t>
            </a:r>
            <a:r>
              <a:rPr lang="en-US" sz="2000" b="1" dirty="0" err="1">
                <a:solidFill>
                  <a:srgbClr val="001D35"/>
                </a:solidFill>
                <a:highlight>
                  <a:srgbClr val="FFFFFF"/>
                </a:highlight>
              </a:rPr>
              <a:t>nosaurus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182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AFED-49D7-94BC-C072-8834619F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Flashlight Problem</a:t>
            </a:r>
          </a:p>
        </p:txBody>
      </p:sp>
      <p:pic>
        <p:nvPicPr>
          <p:cNvPr id="1026" name="Picture 2" descr="1,100+ How To Draw A Flashlight Stock Photos, Pictures &amp; Royalty-Free  Images - iStock">
            <a:extLst>
              <a:ext uri="{FF2B5EF4-FFF2-40B4-BE49-F238E27FC236}">
                <a16:creationId xmlns:a16="http://schemas.microsoft.com/office/drawing/2014/main" id="{0B845362-8676-D3C5-015A-8C5F52A9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97" y="121333"/>
            <a:ext cx="1813145" cy="18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A203CCA-B6F6-9743-F5AE-19FF1C984D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254" y="2034073"/>
                <a:ext cx="11257230" cy="139492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You have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dirty="0"/>
                  <a:t> batteries, among which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/>
                  <a:t> are charged, but you can’t remember which.</a:t>
                </a:r>
              </a:p>
              <a:p>
                <a:r>
                  <a:rPr lang="en-US" sz="2000" dirty="0"/>
                  <a:t>Your flashlight turns on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two charged batteries are inserted.</a:t>
                </a:r>
              </a:p>
              <a:p>
                <a:r>
                  <a:rPr lang="en-US" sz="2000" dirty="0"/>
                  <a:t>How many attempts do you need to </a:t>
                </a:r>
                <a:r>
                  <a:rPr lang="en-US" sz="2000" b="1" dirty="0"/>
                  <a:t>guarantee</a:t>
                </a:r>
                <a:r>
                  <a:rPr lang="en-US" sz="2000" dirty="0"/>
                  <a:t> that the flashlight turns on?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A203CCA-B6F6-9743-F5AE-19FF1C984D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254" y="2034073"/>
                <a:ext cx="11257230" cy="1394927"/>
              </a:xfrm>
              <a:blipFill>
                <a:blip r:embed="rId3"/>
                <a:stretch>
                  <a:fillRect l="-487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How to Draw a Battery - HelloArtsy">
            <a:extLst>
              <a:ext uri="{FF2B5EF4-FFF2-40B4-BE49-F238E27FC236}">
                <a16:creationId xmlns:a16="http://schemas.microsoft.com/office/drawing/2014/main" id="{8F10C9CE-4332-B66D-C985-D40E7ADC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18" y="4985398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ow to Draw a Battery - HelloArtsy">
            <a:extLst>
              <a:ext uri="{FF2B5EF4-FFF2-40B4-BE49-F238E27FC236}">
                <a16:creationId xmlns:a16="http://schemas.microsoft.com/office/drawing/2014/main" id="{7F7C25B0-3FB7-71D2-9D57-B97ABBAE9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5839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ow to Draw a Battery - HelloArtsy">
            <a:extLst>
              <a:ext uri="{FF2B5EF4-FFF2-40B4-BE49-F238E27FC236}">
                <a16:creationId xmlns:a16="http://schemas.microsoft.com/office/drawing/2014/main" id="{8480BC35-3F12-BC8C-6441-05747F8E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081948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ow to Draw a Battery - HelloArtsy">
            <a:extLst>
              <a:ext uri="{FF2B5EF4-FFF2-40B4-BE49-F238E27FC236}">
                <a16:creationId xmlns:a16="http://schemas.microsoft.com/office/drawing/2014/main" id="{4F296B9F-BF6C-285F-D7A1-0F4ED1A34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4" y="4985398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E0069E-CA90-C3EF-A505-5DB4A4B8DA2A}"/>
                  </a:ext>
                </a:extLst>
              </p:cNvPr>
              <p:cNvSpPr txBox="1"/>
              <p:nvPr/>
            </p:nvSpPr>
            <p:spPr>
              <a:xfrm>
                <a:off x="5775521" y="4456092"/>
                <a:ext cx="6032789" cy="10772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rgbClr val="001D35"/>
                    </a:solidFill>
                  </a:rPr>
                  <a:t>Turán</a:t>
                </a:r>
                <a:r>
                  <a:rPr lang="en-US" sz="2800" b="1" dirty="0" err="1"/>
                  <a:t>’s</a:t>
                </a:r>
                <a:r>
                  <a:rPr lang="en-US" sz="2800" b="1" dirty="0"/>
                  <a:t> Theorem:</a:t>
                </a:r>
              </a:p>
              <a:p>
                <a:pPr algn="ctr"/>
                <a:r>
                  <a:rPr lang="en-US" dirty="0"/>
                  <a:t>The optimal strategy is to equitably</a:t>
                </a:r>
                <a:r>
                  <a:rPr lang="en-US" b="1" dirty="0"/>
                  <a:t> </a:t>
                </a:r>
                <a:r>
                  <a:rPr lang="en-US" dirty="0"/>
                  <a:t>partition the batteries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groups, and try all pairs within each group.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E0069E-CA90-C3EF-A505-5DB4A4B8D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521" y="4456092"/>
                <a:ext cx="6032789" cy="1077218"/>
              </a:xfrm>
              <a:prstGeom prst="rect">
                <a:avLst/>
              </a:prstGeom>
              <a:blipFill>
                <a:blip r:embed="rId5"/>
                <a:stretch>
                  <a:fillRect t="-5587" b="-78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ow to Draw a Battery - HelloArtsy">
            <a:extLst>
              <a:ext uri="{FF2B5EF4-FFF2-40B4-BE49-F238E27FC236}">
                <a16:creationId xmlns:a16="http://schemas.microsoft.com/office/drawing/2014/main" id="{F0362396-D4DF-80E3-94AD-D0EE46FF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00" y="5728927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w to Draw a Battery - HelloArtsy">
            <a:extLst>
              <a:ext uri="{FF2B5EF4-FFF2-40B4-BE49-F238E27FC236}">
                <a16:creationId xmlns:a16="http://schemas.microsoft.com/office/drawing/2014/main" id="{A8626788-4530-B06B-17DD-37D952CF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21" y="5707654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ow to Draw a Battery - HelloArtsy">
            <a:extLst>
              <a:ext uri="{FF2B5EF4-FFF2-40B4-BE49-F238E27FC236}">
                <a16:creationId xmlns:a16="http://schemas.microsoft.com/office/drawing/2014/main" id="{238694FD-D673-6CE6-C42D-094BAD6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21" y="4192298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w to Draw a Battery - HelloArtsy">
            <a:extLst>
              <a:ext uri="{FF2B5EF4-FFF2-40B4-BE49-F238E27FC236}">
                <a16:creationId xmlns:a16="http://schemas.microsoft.com/office/drawing/2014/main" id="{DEF13893-62BB-8AB5-ABBB-351D532A3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64" y="4169558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ow to Draw a Battery - HelloArtsy">
            <a:extLst>
              <a:ext uri="{FF2B5EF4-FFF2-40B4-BE49-F238E27FC236}">
                <a16:creationId xmlns:a16="http://schemas.microsoft.com/office/drawing/2014/main" id="{9B3AEDAE-DEA9-D89B-9A05-E6B9DECD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20" y="4897344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ow to Draw a Battery - HelloArtsy">
            <a:extLst>
              <a:ext uri="{FF2B5EF4-FFF2-40B4-BE49-F238E27FC236}">
                <a16:creationId xmlns:a16="http://schemas.microsoft.com/office/drawing/2014/main" id="{8D624B32-EAC1-3760-19B3-4CCED5C2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92" y="4985398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B6032-E1E5-6996-2A75-A13053BE0B66}"/>
              </a:ext>
            </a:extLst>
          </p:cNvPr>
          <p:cNvCxnSpPr>
            <a:stCxn id="7" idx="2"/>
            <a:endCxn id="4" idx="0"/>
          </p:cNvCxnSpPr>
          <p:nvPr/>
        </p:nvCxnSpPr>
        <p:spPr>
          <a:xfrm>
            <a:off x="3117621" y="4804038"/>
            <a:ext cx="15136" cy="924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8CA03-D242-FC5C-7799-16AF358CA8B8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4089078" y="4826778"/>
            <a:ext cx="0" cy="8808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24739A-F4F6-691E-998A-C65E426C9F08}"/>
              </a:ext>
            </a:extLst>
          </p:cNvPr>
          <p:cNvCxnSpPr>
            <a:cxnSpLocks/>
            <a:stCxn id="6" idx="2"/>
            <a:endCxn id="9" idx="1"/>
          </p:cNvCxnSpPr>
          <p:nvPr/>
        </p:nvCxnSpPr>
        <p:spPr>
          <a:xfrm>
            <a:off x="4089078" y="4826778"/>
            <a:ext cx="444714" cy="4758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7A3C56-B830-8025-640C-B6C9FFA3ABFC}"/>
              </a:ext>
            </a:extLst>
          </p:cNvPr>
          <p:cNvCxnSpPr>
            <a:cxnSpLocks/>
            <a:stCxn id="8" idx="3"/>
            <a:endCxn id="4" idx="0"/>
          </p:cNvCxnSpPr>
          <p:nvPr/>
        </p:nvCxnSpPr>
        <p:spPr>
          <a:xfrm>
            <a:off x="2690633" y="5214584"/>
            <a:ext cx="442124" cy="5143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3024D6-8446-4F30-EFE1-4EE04B5C6506}"/>
              </a:ext>
            </a:extLst>
          </p:cNvPr>
          <p:cNvCxnSpPr>
            <a:cxnSpLocks/>
            <a:stCxn id="8" idx="3"/>
            <a:endCxn id="7" idx="2"/>
          </p:cNvCxnSpPr>
          <p:nvPr/>
        </p:nvCxnSpPr>
        <p:spPr>
          <a:xfrm flipV="1">
            <a:off x="2690633" y="4804038"/>
            <a:ext cx="426988" cy="4105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DD7D7B-1CEA-09DB-A77A-5F002931E31E}"/>
              </a:ext>
            </a:extLst>
          </p:cNvPr>
          <p:cNvCxnSpPr>
            <a:cxnSpLocks/>
            <a:stCxn id="9" idx="1"/>
            <a:endCxn id="5" idx="0"/>
          </p:cNvCxnSpPr>
          <p:nvPr/>
        </p:nvCxnSpPr>
        <p:spPr>
          <a:xfrm flipH="1">
            <a:off x="4089078" y="5302638"/>
            <a:ext cx="444714" cy="405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D5D97A-9F77-E9A2-6535-3D719721ACEC}"/>
              </a:ext>
            </a:extLst>
          </p:cNvPr>
          <p:cNvCxnSpPr>
            <a:cxnSpLocks/>
            <a:stCxn id="27" idx="3"/>
            <a:endCxn id="26" idx="2"/>
          </p:cNvCxnSpPr>
          <p:nvPr/>
        </p:nvCxnSpPr>
        <p:spPr>
          <a:xfrm flipV="1">
            <a:off x="660597" y="4716428"/>
            <a:ext cx="415459" cy="58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2D1418-D79D-7CCD-2108-B743C0C35B01}"/>
              </a:ext>
            </a:extLst>
          </p:cNvPr>
          <p:cNvCxnSpPr>
            <a:cxnSpLocks/>
            <a:stCxn id="27" idx="3"/>
            <a:endCxn id="25" idx="0"/>
          </p:cNvCxnSpPr>
          <p:nvPr/>
        </p:nvCxnSpPr>
        <p:spPr>
          <a:xfrm>
            <a:off x="660597" y="5302638"/>
            <a:ext cx="415460" cy="5557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0E4C10-7626-2AB6-E21D-BF4250EF1316}"/>
              </a:ext>
            </a:extLst>
          </p:cNvPr>
          <p:cNvCxnSpPr>
            <a:cxnSpLocks/>
            <a:stCxn id="25" idx="0"/>
            <a:endCxn id="20" idx="1"/>
          </p:cNvCxnSpPr>
          <p:nvPr/>
        </p:nvCxnSpPr>
        <p:spPr>
          <a:xfrm flipV="1">
            <a:off x="1076057" y="5302638"/>
            <a:ext cx="406361" cy="5557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52E00D-D69B-99D6-2429-A286B49D817F}"/>
              </a:ext>
            </a:extLst>
          </p:cNvPr>
          <p:cNvCxnSpPr>
            <a:cxnSpLocks/>
            <a:stCxn id="20" idx="1"/>
            <a:endCxn id="26" idx="2"/>
          </p:cNvCxnSpPr>
          <p:nvPr/>
        </p:nvCxnSpPr>
        <p:spPr>
          <a:xfrm flipH="1" flipV="1">
            <a:off x="1076056" y="4716428"/>
            <a:ext cx="406362" cy="58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803954-B573-A681-D70C-4F1C3A18E3CF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>
            <a:off x="660597" y="5302638"/>
            <a:ext cx="8218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79E65D-AF7E-978A-B9DB-57B4AAA41648}"/>
              </a:ext>
            </a:extLst>
          </p:cNvPr>
          <p:cNvCxnSpPr>
            <a:cxnSpLocks/>
            <a:stCxn id="25" idx="0"/>
            <a:endCxn id="26" idx="2"/>
          </p:cNvCxnSpPr>
          <p:nvPr/>
        </p:nvCxnSpPr>
        <p:spPr>
          <a:xfrm flipH="1" flipV="1">
            <a:off x="1076056" y="4716428"/>
            <a:ext cx="1" cy="11419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A700AE-9806-9EF6-888B-957D83BBD3DF}"/>
                  </a:ext>
                </a:extLst>
              </p:cNvPr>
              <p:cNvSpPr txBox="1"/>
              <p:nvPr/>
            </p:nvSpPr>
            <p:spPr>
              <a:xfrm>
                <a:off x="660597" y="3535078"/>
                <a:ext cx="41623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opt is 12 attempts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A700AE-9806-9EF6-888B-957D83BBD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97" y="3535078"/>
                <a:ext cx="4162358" cy="400110"/>
              </a:xfrm>
              <a:prstGeom prst="rect">
                <a:avLst/>
              </a:prstGeom>
              <a:blipFill>
                <a:blip r:embed="rId6"/>
                <a:stretch>
                  <a:fillRect t="-10606" r="-87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8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46F99-9DF5-9341-18D1-CF5515424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26054" y="1769495"/>
                <a:ext cx="4109875" cy="710072"/>
              </a:xfr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000" dirty="0"/>
                  <a:t>What is the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densest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with no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-clique subgraph?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46F99-9DF5-9341-18D1-CF5515424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26054" y="1769495"/>
                <a:ext cx="4109875" cy="710072"/>
              </a:xfrm>
              <a:blipFill>
                <a:blip r:embed="rId2"/>
                <a:stretch>
                  <a:fillRect t="-6723" r="-296" b="-50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4E86E74-449B-9384-C75A-54DEF245FF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212" y="1769495"/>
                <a:ext cx="4689986" cy="71913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/>
                  <a:t>What is the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sparsest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with no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independent set of size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4E86E74-449B-9384-C75A-54DEF245F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2" y="1769495"/>
                <a:ext cx="4689986" cy="719139"/>
              </a:xfrm>
              <a:prstGeom prst="rect">
                <a:avLst/>
              </a:prstGeom>
              <a:blipFill>
                <a:blip r:embed="rId3"/>
                <a:stretch>
                  <a:fillRect t="-6667" r="-259"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9FEB8F-2E25-A876-0A30-0BC1078D6D0F}"/>
              </a:ext>
            </a:extLst>
          </p:cNvPr>
          <p:cNvCxnSpPr>
            <a:cxnSpLocks/>
            <a:stCxn id="1028" idx="3"/>
            <a:endCxn id="34" idx="1"/>
          </p:cNvCxnSpPr>
          <p:nvPr/>
        </p:nvCxnSpPr>
        <p:spPr>
          <a:xfrm>
            <a:off x="9076247" y="3706872"/>
            <a:ext cx="1053136" cy="8438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B714A9-D5A0-8458-692C-8F515D2B6917}"/>
              </a:ext>
            </a:extLst>
          </p:cNvPr>
          <p:cNvCxnSpPr>
            <a:cxnSpLocks/>
            <a:stCxn id="1028" idx="3"/>
            <a:endCxn id="35" idx="1"/>
          </p:cNvCxnSpPr>
          <p:nvPr/>
        </p:nvCxnSpPr>
        <p:spPr>
          <a:xfrm flipV="1">
            <a:off x="9076247" y="3697693"/>
            <a:ext cx="1053137" cy="91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ow to Draw a Battery - Really Easy Drawing Tutorial">
            <a:extLst>
              <a:ext uri="{FF2B5EF4-FFF2-40B4-BE49-F238E27FC236}">
                <a16:creationId xmlns:a16="http://schemas.microsoft.com/office/drawing/2014/main" id="{E4701A6E-D30F-ABC4-2475-95DF3498E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888" y="3437985"/>
            <a:ext cx="539359" cy="5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ow to Draw a Battery - Really Easy Drawing Tutorial">
            <a:extLst>
              <a:ext uri="{FF2B5EF4-FFF2-40B4-BE49-F238E27FC236}">
                <a16:creationId xmlns:a16="http://schemas.microsoft.com/office/drawing/2014/main" id="{DC3B51C6-98BC-65FE-DF8D-EEA9848B8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887" y="4238901"/>
            <a:ext cx="539359" cy="5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ow to Draw a Battery - Really Easy Drawing Tutorial">
            <a:extLst>
              <a:ext uri="{FF2B5EF4-FFF2-40B4-BE49-F238E27FC236}">
                <a16:creationId xmlns:a16="http://schemas.microsoft.com/office/drawing/2014/main" id="{C857B048-6A63-C612-FF62-D9E23ABF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026" y="5123196"/>
            <a:ext cx="539359" cy="5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ow to Draw a Battery - Really Easy Drawing Tutorial">
            <a:extLst>
              <a:ext uri="{FF2B5EF4-FFF2-40B4-BE49-F238E27FC236}">
                <a16:creationId xmlns:a16="http://schemas.microsoft.com/office/drawing/2014/main" id="{530ED371-E2A4-4F79-EBF0-41A09254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383" y="5172549"/>
            <a:ext cx="539359" cy="5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ow to Draw a Battery - Really Easy Drawing Tutorial">
            <a:extLst>
              <a:ext uri="{FF2B5EF4-FFF2-40B4-BE49-F238E27FC236}">
                <a16:creationId xmlns:a16="http://schemas.microsoft.com/office/drawing/2014/main" id="{B8980958-F02E-AD7E-F885-803E8725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383" y="4281869"/>
            <a:ext cx="539359" cy="5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ow to Draw a Battery - Really Easy Drawing Tutorial">
            <a:extLst>
              <a:ext uri="{FF2B5EF4-FFF2-40B4-BE49-F238E27FC236}">
                <a16:creationId xmlns:a16="http://schemas.microsoft.com/office/drawing/2014/main" id="{0CB5022B-839E-AAD1-3DF2-13F9944A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384" y="3428806"/>
            <a:ext cx="539359" cy="53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928C2D2-D223-A4FB-4945-973E4E8A0704}"/>
              </a:ext>
            </a:extLst>
          </p:cNvPr>
          <p:cNvCxnSpPr>
            <a:cxnSpLocks/>
            <a:stCxn id="1028" idx="3"/>
            <a:endCxn id="33" idx="1"/>
          </p:cNvCxnSpPr>
          <p:nvPr/>
        </p:nvCxnSpPr>
        <p:spPr>
          <a:xfrm>
            <a:off x="9076247" y="3706872"/>
            <a:ext cx="1053136" cy="17345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45F02-3245-36F3-D544-2C3831F37087}"/>
              </a:ext>
            </a:extLst>
          </p:cNvPr>
          <p:cNvCxnSpPr>
            <a:cxnSpLocks/>
            <a:stCxn id="31" idx="3"/>
            <a:endCxn id="35" idx="1"/>
          </p:cNvCxnSpPr>
          <p:nvPr/>
        </p:nvCxnSpPr>
        <p:spPr>
          <a:xfrm flipV="1">
            <a:off x="9076246" y="3697693"/>
            <a:ext cx="1053138" cy="8100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A31F6BC-3E6F-1097-3F43-0A8B4A40E2CD}"/>
              </a:ext>
            </a:extLst>
          </p:cNvPr>
          <p:cNvCxnSpPr>
            <a:cxnSpLocks/>
            <a:stCxn id="31" idx="3"/>
            <a:endCxn id="34" idx="1"/>
          </p:cNvCxnSpPr>
          <p:nvPr/>
        </p:nvCxnSpPr>
        <p:spPr>
          <a:xfrm>
            <a:off x="9076246" y="4507788"/>
            <a:ext cx="1053137" cy="429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794FE35-0DC3-7A4E-CCE2-91F586F6A7E3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>
            <a:off x="9076246" y="4507788"/>
            <a:ext cx="1053137" cy="9336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52AC3CB-8377-BB58-C709-FDEDC7282511}"/>
              </a:ext>
            </a:extLst>
          </p:cNvPr>
          <p:cNvCxnSpPr>
            <a:cxnSpLocks/>
            <a:stCxn id="32" idx="3"/>
            <a:endCxn id="33" idx="1"/>
          </p:cNvCxnSpPr>
          <p:nvPr/>
        </p:nvCxnSpPr>
        <p:spPr>
          <a:xfrm>
            <a:off x="9126385" y="5392083"/>
            <a:ext cx="1002998" cy="493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879FAE2-D915-651E-1E65-58B021691CE3}"/>
              </a:ext>
            </a:extLst>
          </p:cNvPr>
          <p:cNvCxnSpPr>
            <a:cxnSpLocks/>
            <a:stCxn id="32" idx="3"/>
            <a:endCxn id="34" idx="1"/>
          </p:cNvCxnSpPr>
          <p:nvPr/>
        </p:nvCxnSpPr>
        <p:spPr>
          <a:xfrm flipV="1">
            <a:off x="9126385" y="4550756"/>
            <a:ext cx="1002998" cy="8413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E39AFA-E0D7-55B4-D4EB-8B2480752CD9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9126385" y="3697693"/>
            <a:ext cx="1002999" cy="16943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CBDE0631-70BE-3496-FE33-F5A7C6101263}"/>
              </a:ext>
            </a:extLst>
          </p:cNvPr>
          <p:cNvSpPr txBox="1"/>
          <p:nvPr/>
        </p:nvSpPr>
        <p:spPr>
          <a:xfrm>
            <a:off x="5467889" y="4384116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complement</a:t>
            </a:r>
          </a:p>
        </p:txBody>
      </p:sp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B8D308EF-9E6C-D4D6-294B-FBC30E070BDB}"/>
              </a:ext>
            </a:extLst>
          </p:cNvPr>
          <p:cNvCxnSpPr/>
          <p:nvPr/>
        </p:nvCxnSpPr>
        <p:spPr>
          <a:xfrm flipH="1">
            <a:off x="4670070" y="4586651"/>
            <a:ext cx="6860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6AE74065-041B-148A-9982-039ECB80D03D}"/>
              </a:ext>
            </a:extLst>
          </p:cNvPr>
          <p:cNvCxnSpPr>
            <a:cxnSpLocks/>
            <a:stCxn id="1025" idx="3"/>
          </p:cNvCxnSpPr>
          <p:nvPr/>
        </p:nvCxnSpPr>
        <p:spPr>
          <a:xfrm>
            <a:off x="6930149" y="4568782"/>
            <a:ext cx="724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ow to Draw a Battery - HelloArtsy">
            <a:extLst>
              <a:ext uri="{FF2B5EF4-FFF2-40B4-BE49-F238E27FC236}">
                <a16:creationId xmlns:a16="http://schemas.microsoft.com/office/drawing/2014/main" id="{85EB7A80-38FE-64C1-0556-56342C35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84" y="5075843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ow to Draw a Battery - HelloArtsy">
            <a:extLst>
              <a:ext uri="{FF2B5EF4-FFF2-40B4-BE49-F238E27FC236}">
                <a16:creationId xmlns:a16="http://schemas.microsoft.com/office/drawing/2014/main" id="{F4AB064E-9FC2-EEE2-F44F-6E6C6ADA5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36" y="4973798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ow to Draw a Battery - HelloArtsy">
            <a:extLst>
              <a:ext uri="{FF2B5EF4-FFF2-40B4-BE49-F238E27FC236}">
                <a16:creationId xmlns:a16="http://schemas.microsoft.com/office/drawing/2014/main" id="{FEA59DE7-C27B-7BC7-E1DF-25C0D778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35" y="3510679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ow to Draw a Battery - HelloArtsy">
            <a:extLst>
              <a:ext uri="{FF2B5EF4-FFF2-40B4-BE49-F238E27FC236}">
                <a16:creationId xmlns:a16="http://schemas.microsoft.com/office/drawing/2014/main" id="{033201E4-0C80-43F0-EDF1-2F1242C6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48" y="3516474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ow to Draw a Battery - HelloArtsy">
            <a:extLst>
              <a:ext uri="{FF2B5EF4-FFF2-40B4-BE49-F238E27FC236}">
                <a16:creationId xmlns:a16="http://schemas.microsoft.com/office/drawing/2014/main" id="{33EFC840-DDC6-4C6A-8F96-4FE8F9C41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04" y="4244260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ow to Draw a Battery - HelloArtsy">
            <a:extLst>
              <a:ext uri="{FF2B5EF4-FFF2-40B4-BE49-F238E27FC236}">
                <a16:creationId xmlns:a16="http://schemas.microsoft.com/office/drawing/2014/main" id="{3C562097-3FBF-8271-CF71-8FEC48F8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07" y="4251542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FEDAC75-3228-4B2D-FAD3-1055C944DCEA}"/>
              </a:ext>
            </a:extLst>
          </p:cNvPr>
          <p:cNvCxnSpPr>
            <a:stCxn id="21" idx="2"/>
            <a:endCxn id="18" idx="0"/>
          </p:cNvCxnSpPr>
          <p:nvPr/>
        </p:nvCxnSpPr>
        <p:spPr>
          <a:xfrm>
            <a:off x="2179005" y="4150954"/>
            <a:ext cx="15136" cy="924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E224CB-D51E-D785-08D3-579360AFA4F0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>
            <a:off x="3092492" y="4145159"/>
            <a:ext cx="1" cy="8286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811D09-2955-ECAB-2448-19F067D84D48}"/>
              </a:ext>
            </a:extLst>
          </p:cNvPr>
          <p:cNvCxnSpPr>
            <a:cxnSpLocks/>
            <a:stCxn id="20" idx="2"/>
            <a:endCxn id="23" idx="1"/>
          </p:cNvCxnSpPr>
          <p:nvPr/>
        </p:nvCxnSpPr>
        <p:spPr>
          <a:xfrm>
            <a:off x="3092492" y="4145159"/>
            <a:ext cx="444715" cy="4236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24E83C-3410-FC02-5DE4-2FB2B19F1B45}"/>
              </a:ext>
            </a:extLst>
          </p:cNvPr>
          <p:cNvCxnSpPr>
            <a:cxnSpLocks/>
            <a:stCxn id="22" idx="3"/>
            <a:endCxn id="18" idx="0"/>
          </p:cNvCxnSpPr>
          <p:nvPr/>
        </p:nvCxnSpPr>
        <p:spPr>
          <a:xfrm>
            <a:off x="1752017" y="4561500"/>
            <a:ext cx="442124" cy="5143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E51A2D3-228A-9D06-257F-1C7D90407097}"/>
              </a:ext>
            </a:extLst>
          </p:cNvPr>
          <p:cNvCxnSpPr>
            <a:cxnSpLocks/>
            <a:stCxn id="22" idx="3"/>
            <a:endCxn id="21" idx="2"/>
          </p:cNvCxnSpPr>
          <p:nvPr/>
        </p:nvCxnSpPr>
        <p:spPr>
          <a:xfrm flipV="1">
            <a:off x="1752017" y="4150954"/>
            <a:ext cx="426988" cy="4105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D80670-DA1A-F3F7-37E1-0DD27D6A6443}"/>
              </a:ext>
            </a:extLst>
          </p:cNvPr>
          <p:cNvCxnSpPr>
            <a:cxnSpLocks/>
            <a:stCxn id="23" idx="1"/>
            <a:endCxn id="19" idx="0"/>
          </p:cNvCxnSpPr>
          <p:nvPr/>
        </p:nvCxnSpPr>
        <p:spPr>
          <a:xfrm flipH="1">
            <a:off x="3092493" y="4568782"/>
            <a:ext cx="444714" cy="405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7F7A74-CC9E-8261-02E9-28187919640B}"/>
              </a:ext>
            </a:extLst>
          </p:cNvPr>
          <p:cNvSpPr txBox="1"/>
          <p:nvPr/>
        </p:nvSpPr>
        <p:spPr>
          <a:xfrm>
            <a:off x="1714278" y="215826"/>
            <a:ext cx="8168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flashlight problem is </a:t>
            </a:r>
            <a:r>
              <a:rPr lang="en-US" sz="3600" b="1" dirty="0"/>
              <a:t>really</a:t>
            </a:r>
            <a:r>
              <a:rPr lang="en-US" sz="3600" dirty="0"/>
              <a:t> asking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D9A526-8963-C0BD-3D51-0528B3B8FEC0}"/>
                  </a:ext>
                </a:extLst>
              </p:cNvPr>
              <p:cNvSpPr txBox="1"/>
              <p:nvPr/>
            </p:nvSpPr>
            <p:spPr>
              <a:xfrm>
                <a:off x="434212" y="2739923"/>
                <a:ext cx="44064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/>
                  <a:t>This is the sparsest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1600" dirty="0"/>
                  <a:t>-node graph with no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600" dirty="0"/>
                  <a:t>-independent set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D9A526-8963-C0BD-3D51-0528B3B8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2" y="2739923"/>
                <a:ext cx="4406470" cy="584775"/>
              </a:xfrm>
              <a:prstGeom prst="rect">
                <a:avLst/>
              </a:prstGeom>
              <a:blipFill>
                <a:blip r:embed="rId6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229847C-5CDE-CB97-3FAC-0340C9D13A17}"/>
              </a:ext>
            </a:extLst>
          </p:cNvPr>
          <p:cNvSpPr txBox="1"/>
          <p:nvPr/>
        </p:nvSpPr>
        <p:spPr>
          <a:xfrm>
            <a:off x="7582570" y="2637162"/>
            <a:ext cx="3796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/>
              <a:t>The biclique is the densest 6-node graph with no triangle.</a:t>
            </a:r>
          </a:p>
        </p:txBody>
      </p:sp>
    </p:spTree>
    <p:extLst>
      <p:ext uri="{BB962C8B-B14F-4D97-AF65-F5344CB8AC3E}">
        <p14:creationId xmlns:p14="http://schemas.microsoft.com/office/powerpoint/2010/main" val="7559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1025" grpId="0"/>
      <p:bldP spid="39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B9F870-757D-0DF9-4036-902400A02B6B}"/>
                  </a:ext>
                </a:extLst>
              </p:cNvPr>
              <p:cNvSpPr txBox="1"/>
              <p:nvPr/>
            </p:nvSpPr>
            <p:spPr>
              <a:xfrm>
                <a:off x="579617" y="260411"/>
                <a:ext cx="11032434" cy="13917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0" dirty="0">
                    <a:solidFill>
                      <a:srgbClr val="001D35"/>
                    </a:solidFill>
                    <a:effectLst/>
                  </a:rPr>
                  <a:t>Turán</a:t>
                </a:r>
                <a:r>
                  <a:rPr lang="en-US" sz="2400" b="1" dirty="0" err="1"/>
                  <a:t>’s</a:t>
                </a:r>
                <a:r>
                  <a:rPr lang="en-US" sz="2400" b="1" dirty="0"/>
                  <a:t> Theorem: </a:t>
                </a:r>
                <a:r>
                  <a:rPr lang="en-US" dirty="0"/>
                  <a:t>(1941)</a:t>
                </a:r>
              </a:p>
              <a:p>
                <a:pPr algn="ctr"/>
                <a:r>
                  <a:rPr lang="en-US" sz="2000" dirty="0"/>
                  <a:t>The densest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with no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-clique subgraph is the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Turán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graph</a:t>
                </a:r>
                <a:r>
                  <a:rPr lang="en-US" sz="2000" dirty="0">
                    <a:solidFill>
                      <a:srgbClr val="001D35"/>
                    </a:solidFill>
                  </a:rPr>
                  <a:t>, which </a:t>
                </a:r>
                <a:r>
                  <a:rPr lang="en-US" sz="2000" dirty="0"/>
                  <a:t>has size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001D3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smtClean="0">
                                  <a:solidFill>
                                    <a:srgbClr val="001D3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1D3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1D3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1D35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B9F870-757D-0DF9-4036-902400A02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7" y="260411"/>
                <a:ext cx="11032434" cy="1391791"/>
              </a:xfrm>
              <a:prstGeom prst="rect">
                <a:avLst/>
              </a:prstGeom>
              <a:blipFill>
                <a:blip r:embed="rId2"/>
                <a:stretch>
                  <a:fillRect t="-30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1D4B670-D0D0-63F7-25BE-005BF156A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68" y="1930176"/>
            <a:ext cx="2349910" cy="234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15BDDB-3229-B0C9-B8AA-75782B0B73AC}"/>
                  </a:ext>
                </a:extLst>
              </p:cNvPr>
              <p:cNvSpPr txBox="1"/>
              <p:nvPr/>
            </p:nvSpPr>
            <p:spPr>
              <a:xfrm>
                <a:off x="579617" y="4904336"/>
                <a:ext cx="11032434" cy="16312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Erdős-Stone Theorem:</a:t>
                </a:r>
                <a:r>
                  <a:rPr lang="en-US" sz="2800" b="1" dirty="0"/>
                  <a:t> </a:t>
                </a:r>
                <a:r>
                  <a:rPr lang="en-US" dirty="0"/>
                  <a:t>(1946)</a:t>
                </a:r>
                <a:endParaRPr lang="en-US" sz="2800" dirty="0"/>
              </a:p>
              <a:p>
                <a:pPr algn="ctr"/>
                <a:r>
                  <a:rPr lang="en-US" dirty="0"/>
                  <a:t>For </a:t>
                </a:r>
                <a:r>
                  <a:rPr lang="en-US" b="1" dirty="0"/>
                  <a:t>any</a:t>
                </a:r>
                <a:r>
                  <a:rPr lang="en-US" dirty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with chromatic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the 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Turán</a:t>
                </a:r>
                <a:r>
                  <a:rPr lang="en-US" b="1" dirty="0">
                    <a:solidFill>
                      <a:srgbClr val="C00000"/>
                    </a:solidFill>
                  </a:rPr>
                  <a:t> graph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is the densest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-node graph with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-subgraph, up to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term.  This gives very sharp bounds for the problem …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… unless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(bipartite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), </a:t>
                </a:r>
                <a:r>
                  <a:rPr lang="en-US" dirty="0"/>
                  <a:t>where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term determines the function.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15BDDB-3229-B0C9-B8AA-75782B0B7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7" y="4904336"/>
                <a:ext cx="11032434" cy="1631216"/>
              </a:xfrm>
              <a:prstGeom prst="rect">
                <a:avLst/>
              </a:prstGeom>
              <a:blipFill>
                <a:blip r:embed="rId4"/>
                <a:stretch>
                  <a:fillRect b="-52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2E9B5A-DF08-AF9D-53B3-A0822971C37C}"/>
                  </a:ext>
                </a:extLst>
              </p:cNvPr>
              <p:cNvSpPr txBox="1"/>
              <p:nvPr/>
            </p:nvSpPr>
            <p:spPr>
              <a:xfrm>
                <a:off x="4990999" y="2955104"/>
                <a:ext cx="63160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</a:t>
                </a:r>
                <a:r>
                  <a:rPr lang="en-US" sz="2000" b="1" i="0" dirty="0">
                    <a:solidFill>
                      <a:srgbClr val="C00000"/>
                    </a:solidFill>
                    <a:effectLst/>
                  </a:rPr>
                  <a:t>Turán graph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US" sz="2000" b="1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the graph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nodes,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balanced parts, and all possible edges between parts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2E9B5A-DF08-AF9D-53B3-A0822971C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999" y="2955104"/>
                <a:ext cx="6316098" cy="707886"/>
              </a:xfrm>
              <a:prstGeom prst="rect">
                <a:avLst/>
              </a:prstGeom>
              <a:blipFill>
                <a:blip r:embed="rId5"/>
                <a:stretch>
                  <a:fillRect l="-1062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9AE8C4-EAEF-6F40-B97B-649B7C2056B1}"/>
                  </a:ext>
                </a:extLst>
              </p:cNvPr>
              <p:cNvSpPr txBox="1"/>
              <p:nvPr/>
            </p:nvSpPr>
            <p:spPr>
              <a:xfrm>
                <a:off x="2319248" y="4385244"/>
                <a:ext cx="17559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9AE8C4-EAEF-6F40-B97B-649B7C205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248" y="4385244"/>
                <a:ext cx="175594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3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8BB78A-A5D6-02BF-FFDF-3867007B42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0784" y="300614"/>
                <a:ext cx="9250431" cy="1803489"/>
              </a:xfr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b="1" i="0" dirty="0">
                    <a:solidFill>
                      <a:srgbClr val="001D35"/>
                    </a:solidFill>
                    <a:effectLst/>
                  </a:rPr>
                  <a:t>(Basic) </a:t>
                </a:r>
                <a:r>
                  <a:rPr lang="en-US" sz="3600" b="1" i="0" dirty="0" err="1">
                    <a:solidFill>
                      <a:srgbClr val="001D35"/>
                    </a:solidFill>
                    <a:effectLst/>
                  </a:rPr>
                  <a:t>Turán</a:t>
                </a:r>
                <a:r>
                  <a:rPr lang="en-US" sz="3600" b="1" dirty="0">
                    <a:solidFill>
                      <a:srgbClr val="001D35"/>
                    </a:solidFill>
                  </a:rPr>
                  <a:t>-type Problems</a:t>
                </a: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What is the maximum possible number of edges in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that avoids given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forbidden subgraph(s)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000" dirty="0"/>
                  <a:t>?</a:t>
                </a: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/>
                  <a:t>Written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𝒆𝒙</m:t>
                    </m:r>
                    <m:d>
                      <m:dPr>
                        <m:endChr m:val="|"/>
                        <m:ctrlP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8BB78A-A5D6-02BF-FFDF-3867007B4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0784" y="300614"/>
                <a:ext cx="9250431" cy="1803489"/>
              </a:xfrm>
              <a:blipFill>
                <a:blip r:embed="rId2"/>
                <a:stretch>
                  <a:fillRect t="-73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16CDC-5222-4192-7E9D-34B02EBA5CB7}"/>
                  </a:ext>
                </a:extLst>
              </p:cNvPr>
              <p:cNvSpPr txBox="1"/>
              <p:nvPr/>
            </p:nvSpPr>
            <p:spPr>
              <a:xfrm>
                <a:off x="1011908" y="2938106"/>
                <a:ext cx="9823241" cy="297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We have a great understanding of this problem when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non-bipartite: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𝒆𝒙</m:t>
                      </m:r>
                      <m:d>
                        <m:dPr>
                          <m:sepChr m:val="∣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And</a:t>
                </a:r>
                <a:r>
                  <a:rPr lang="en-US" b="1" dirty="0"/>
                  <a:t> </a:t>
                </a:r>
                <a:r>
                  <a:rPr lang="en-US" dirty="0"/>
                  <a:t>we know the right leading constant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And we know </a:t>
                </a:r>
                <a:r>
                  <a:rPr lang="en-US" b="1" dirty="0"/>
                  <a:t>how many</a:t>
                </a:r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are in denser graphs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And there are deep structural theorems </a:t>
                </a:r>
                <a:r>
                  <a:rPr lang="en-US" b="1" dirty="0"/>
                  <a:t>(graph removal lemmas)</a:t>
                </a:r>
                <a:r>
                  <a:rPr lang="en-US" dirty="0"/>
                  <a:t> about graphs with many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which are fundamental in property testing and beyond</a:t>
                </a:r>
              </a:p>
              <a:p>
                <a:endParaRPr lang="en-US" sz="2000" dirty="0"/>
              </a:p>
              <a:p>
                <a:r>
                  <a:rPr lang="en-US" sz="2400" dirty="0"/>
                  <a:t>We have a terrible understanding of this problem 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bipartite.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Which is unfortunately the more relevant setting for TCS, and the focus of this talk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16CDC-5222-4192-7E9D-34B02EBA5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08" y="2938106"/>
                <a:ext cx="9823241" cy="2971391"/>
              </a:xfrm>
              <a:prstGeom prst="rect">
                <a:avLst/>
              </a:prstGeom>
              <a:blipFill>
                <a:blip r:embed="rId3"/>
                <a:stretch>
                  <a:fillRect l="-993" t="-1643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8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 close up view of a tree trunk">
            <a:extLst>
              <a:ext uri="{FF2B5EF4-FFF2-40B4-BE49-F238E27FC236}">
                <a16:creationId xmlns:a16="http://schemas.microsoft.com/office/drawing/2014/main" id="{3E9D9DCD-E2A3-34D2-EE41-69B3AC5E1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6CB3-702B-67CF-5A94-61A02DC8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Part 2:</a:t>
            </a:r>
            <a:br>
              <a:rPr lang="en-US" sz="5200"/>
            </a:br>
            <a:r>
              <a:rPr lang="en-US" sz="5200"/>
              <a:t>The Moore Bounds</a:t>
            </a:r>
          </a:p>
        </p:txBody>
      </p:sp>
    </p:spTree>
    <p:extLst>
      <p:ext uri="{BB962C8B-B14F-4D97-AF65-F5344CB8AC3E}">
        <p14:creationId xmlns:p14="http://schemas.microsoft.com/office/powerpoint/2010/main" val="257302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D47DD-51C0-FF4B-E736-A3AD6D7EB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3139AA-73CF-9A9B-414B-69408BF07E15}"/>
                  </a:ext>
                </a:extLst>
              </p:cNvPr>
              <p:cNvSpPr txBox="1"/>
              <p:nvPr/>
            </p:nvSpPr>
            <p:spPr>
              <a:xfrm>
                <a:off x="518722" y="229948"/>
                <a:ext cx="11341428" cy="14657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</a:rPr>
                  <a:t>Path </a:t>
                </a:r>
                <a:r>
                  <a:rPr lang="en-US" sz="2800" b="1" i="0" dirty="0">
                    <a:solidFill>
                      <a:srgbClr val="0070C0"/>
                    </a:solidFill>
                    <a:effectLst/>
                  </a:rPr>
                  <a:t>Counting Lemma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: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000" dirty="0"/>
                  <a:t>For any constant-length path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, we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sepChr m:val="∣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In fact,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of average 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sz="2000" dirty="0"/>
                  <a:t> contains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as a subgraph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000" dirty="0"/>
                  <a:t> times.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3139AA-73CF-9A9B-414B-69408BF07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2" y="229948"/>
                <a:ext cx="11341428" cy="1465786"/>
              </a:xfrm>
              <a:prstGeom prst="rect">
                <a:avLst/>
              </a:prstGeom>
              <a:blipFill>
                <a:blip r:embed="rId2"/>
                <a:stretch>
                  <a:fillRect l="-215" t="-4132" r="-590" b="-66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9A88521-E11A-DEFA-A8C1-8E1D31FF2D6E}"/>
              </a:ext>
            </a:extLst>
          </p:cNvPr>
          <p:cNvSpPr/>
          <p:nvPr/>
        </p:nvSpPr>
        <p:spPr>
          <a:xfrm>
            <a:off x="1290974" y="4056024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EA0ED7-93F0-F63A-29F0-AA96406C05BD}"/>
              </a:ext>
            </a:extLst>
          </p:cNvPr>
          <p:cNvSpPr/>
          <p:nvPr/>
        </p:nvSpPr>
        <p:spPr>
          <a:xfrm>
            <a:off x="1949736" y="4052336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D3A900-C9DE-D31D-95A9-AE5BC7BC6EC6}"/>
              </a:ext>
            </a:extLst>
          </p:cNvPr>
          <p:cNvSpPr/>
          <p:nvPr/>
        </p:nvSpPr>
        <p:spPr>
          <a:xfrm>
            <a:off x="2608498" y="4052336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D217AA-1F5F-6D69-4FAE-E7E718415CB4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1526948" y="4176469"/>
            <a:ext cx="422788" cy="3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D5CF92-9C68-894A-56F2-D27DEA8F717E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2185710" y="4176469"/>
            <a:ext cx="4227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EB5D40-D254-B427-358E-750C95AAF3BC}"/>
                  </a:ext>
                </a:extLst>
              </p:cNvPr>
              <p:cNvSpPr txBox="1"/>
              <p:nvPr/>
            </p:nvSpPr>
            <p:spPr>
              <a:xfrm>
                <a:off x="1828074" y="3411949"/>
                <a:ext cx="4792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EB5D40-D254-B427-358E-750C95AAF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074" y="3411949"/>
                <a:ext cx="47929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F6E03A-CA9D-ED1F-0644-324A74B53CF0}"/>
                  </a:ext>
                </a:extLst>
              </p:cNvPr>
              <p:cNvSpPr txBox="1"/>
              <p:nvPr/>
            </p:nvSpPr>
            <p:spPr>
              <a:xfrm>
                <a:off x="1285401" y="2281422"/>
                <a:ext cx="67896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Proof Sketch: </a:t>
                </a:r>
                <a:r>
                  <a:rPr lang="en-US" sz="2000" dirty="0"/>
                  <a:t>Assume that all nodes in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have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F6E03A-CA9D-ED1F-0644-324A74B53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01" y="2281422"/>
                <a:ext cx="6789679" cy="400110"/>
              </a:xfrm>
              <a:prstGeom prst="rect">
                <a:avLst/>
              </a:prstGeom>
              <a:blipFill>
                <a:blip r:embed="rId4"/>
                <a:stretch>
                  <a:fillRect l="-98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A5A91F69-AF02-7299-9BD5-A60A6E025835}"/>
              </a:ext>
            </a:extLst>
          </p:cNvPr>
          <p:cNvSpPr/>
          <p:nvPr/>
        </p:nvSpPr>
        <p:spPr>
          <a:xfrm>
            <a:off x="5250917" y="4065324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125BD1-F181-8394-4CBA-1842191D7FF1}"/>
                  </a:ext>
                </a:extLst>
              </p:cNvPr>
              <p:cNvSpPr txBox="1"/>
              <p:nvPr/>
            </p:nvSpPr>
            <p:spPr>
              <a:xfrm>
                <a:off x="4284216" y="5133092"/>
                <a:ext cx="21103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Choose a node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options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125BD1-F181-8394-4CBA-1842191D7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16" y="5133092"/>
                <a:ext cx="2110386" cy="646331"/>
              </a:xfrm>
              <a:prstGeom prst="rect">
                <a:avLst/>
              </a:prstGeom>
              <a:blipFill>
                <a:blip r:embed="rId5"/>
                <a:stretch>
                  <a:fillRect l="-2023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6B53D3-A1C6-AF62-8395-0D4AC2FADA9C}"/>
              </a:ext>
            </a:extLst>
          </p:cNvPr>
          <p:cNvCxnSpPr>
            <a:cxnSpLocks/>
            <a:stCxn id="25" idx="6"/>
            <a:endCxn id="52" idx="2"/>
          </p:cNvCxnSpPr>
          <p:nvPr/>
        </p:nvCxnSpPr>
        <p:spPr>
          <a:xfrm flipV="1">
            <a:off x="5486891" y="4181509"/>
            <a:ext cx="2007315" cy="7948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322668-D6EE-6442-FAE1-B9EC5E68F05D}"/>
              </a:ext>
            </a:extLst>
          </p:cNvPr>
          <p:cNvCxnSpPr>
            <a:cxnSpLocks/>
            <a:stCxn id="25" idx="5"/>
          </p:cNvCxnSpPr>
          <p:nvPr/>
        </p:nvCxnSpPr>
        <p:spPr>
          <a:xfrm>
            <a:off x="5452333" y="4277231"/>
            <a:ext cx="971764" cy="39775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528FC4F-18FB-EBCC-729E-5164663A9B87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5452333" y="3633219"/>
            <a:ext cx="971764" cy="4684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8F22909-DBA7-C6D5-C2A9-456CECE14E93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5486891" y="3845442"/>
            <a:ext cx="1032386" cy="34401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CCCDF20-FC89-93E2-FA92-1FAC462674E1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5486891" y="4189457"/>
            <a:ext cx="1170136" cy="30555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5A905AA-ACBF-D9CE-84A6-4B969A708532}"/>
              </a:ext>
            </a:extLst>
          </p:cNvPr>
          <p:cNvCxnSpPr>
            <a:cxnSpLocks/>
            <a:stCxn id="25" idx="5"/>
          </p:cNvCxnSpPr>
          <p:nvPr/>
        </p:nvCxnSpPr>
        <p:spPr>
          <a:xfrm>
            <a:off x="5452333" y="4277231"/>
            <a:ext cx="860178" cy="68031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FB59E583-7D2A-6B89-8B44-29D0F5C5B352}"/>
              </a:ext>
            </a:extLst>
          </p:cNvPr>
          <p:cNvSpPr/>
          <p:nvPr/>
        </p:nvSpPr>
        <p:spPr>
          <a:xfrm>
            <a:off x="7494206" y="4057376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455DBD-66A9-F045-762C-2F6E0BAF4A83}"/>
                  </a:ext>
                </a:extLst>
              </p:cNvPr>
              <p:cNvSpPr txBox="1"/>
              <p:nvPr/>
            </p:nvSpPr>
            <p:spPr>
              <a:xfrm>
                <a:off x="6625513" y="5133920"/>
                <a:ext cx="19733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Extend by an edge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options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455DBD-66A9-F045-762C-2F6E0BAF4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13" y="5133920"/>
                <a:ext cx="1973361" cy="646331"/>
              </a:xfrm>
              <a:prstGeom prst="rect">
                <a:avLst/>
              </a:prstGeom>
              <a:blipFill>
                <a:blip r:embed="rId6"/>
                <a:stretch>
                  <a:fillRect l="-2469" t="-3774" r="-185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748CECE-C723-7C3D-5FFA-E7BB1B76E18D}"/>
                  </a:ext>
                </a:extLst>
              </p:cNvPr>
              <p:cNvSpPr txBox="1"/>
              <p:nvPr/>
            </p:nvSpPr>
            <p:spPr>
              <a:xfrm>
                <a:off x="9124518" y="5133092"/>
                <a:ext cx="26746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Repeat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times total to build a copy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748CECE-C723-7C3D-5FFA-E7BB1B76E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518" y="5133092"/>
                <a:ext cx="2674681" cy="646331"/>
              </a:xfrm>
              <a:prstGeom prst="rect">
                <a:avLst/>
              </a:prstGeom>
              <a:blipFill>
                <a:blip r:embed="rId7"/>
                <a:stretch>
                  <a:fillRect t="-3774" r="-1139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EE3B8FF-501E-3BC7-0C04-A04D23C87222}"/>
              </a:ext>
            </a:extLst>
          </p:cNvPr>
          <p:cNvCxnSpPr>
            <a:cxnSpLocks/>
            <a:stCxn id="52" idx="6"/>
            <a:endCxn id="59" idx="2"/>
          </p:cNvCxnSpPr>
          <p:nvPr/>
        </p:nvCxnSpPr>
        <p:spPr>
          <a:xfrm flipV="1">
            <a:off x="7730180" y="4153099"/>
            <a:ext cx="2284463" cy="2841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9DABF20-42E8-4655-E418-1CA1ADA4F786}"/>
              </a:ext>
            </a:extLst>
          </p:cNvPr>
          <p:cNvSpPr/>
          <p:nvPr/>
        </p:nvSpPr>
        <p:spPr>
          <a:xfrm>
            <a:off x="10014643" y="4028966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2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23" grpId="0"/>
      <p:bldP spid="24" grpId="0"/>
      <p:bldP spid="25" grpId="0" animBg="1"/>
      <p:bldP spid="26" grpId="0"/>
      <p:bldP spid="52" grpId="0" animBg="1"/>
      <p:bldP spid="55" grpId="0"/>
      <p:bldP spid="57" grpId="0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936BC-F73E-2239-6A36-8B2AA4A0140D}"/>
                  </a:ext>
                </a:extLst>
              </p:cNvPr>
              <p:cNvSpPr txBox="1"/>
              <p:nvPr/>
            </p:nvSpPr>
            <p:spPr>
              <a:xfrm>
                <a:off x="518722" y="229948"/>
                <a:ext cx="11341428" cy="11564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(folklore)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-node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subgraphs has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edges.</a:t>
                </a:r>
              </a:p>
              <a:p>
                <a:pPr algn="ctr"/>
                <a:r>
                  <a:rPr lang="en-US" sz="200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936BC-F73E-2239-6A36-8B2AA4A01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2" y="229948"/>
                <a:ext cx="11341428" cy="1156470"/>
              </a:xfrm>
              <a:prstGeom prst="rect">
                <a:avLst/>
              </a:prstGeom>
              <a:blipFill>
                <a:blip r:embed="rId2"/>
                <a:stretch>
                  <a:fillRect t="-3665" b="-78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16583352-C6B0-0AAA-2824-8A74C9418E46}"/>
              </a:ext>
            </a:extLst>
          </p:cNvPr>
          <p:cNvSpPr/>
          <p:nvPr/>
        </p:nvSpPr>
        <p:spPr>
          <a:xfrm>
            <a:off x="5048868" y="3184423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A01B6E-8BAC-0302-5C55-B7010A8997CE}"/>
              </a:ext>
            </a:extLst>
          </p:cNvPr>
          <p:cNvSpPr/>
          <p:nvPr/>
        </p:nvSpPr>
        <p:spPr>
          <a:xfrm>
            <a:off x="5707630" y="2536722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B65CD9-B5B7-9EB0-4AB7-9FF0D6BA3E17}"/>
              </a:ext>
            </a:extLst>
          </p:cNvPr>
          <p:cNvSpPr/>
          <p:nvPr/>
        </p:nvSpPr>
        <p:spPr>
          <a:xfrm>
            <a:off x="5707630" y="3849895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289126-30C1-5FA1-A4ED-A0E3F975B40B}"/>
              </a:ext>
            </a:extLst>
          </p:cNvPr>
          <p:cNvSpPr/>
          <p:nvPr/>
        </p:nvSpPr>
        <p:spPr>
          <a:xfrm>
            <a:off x="6366392" y="3180735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C5F5F7-D18C-832D-58CF-A9D90421350F}"/>
              </a:ext>
            </a:extLst>
          </p:cNvPr>
          <p:cNvCxnSpPr>
            <a:cxnSpLocks/>
            <a:stCxn id="24" idx="5"/>
            <a:endCxn id="26" idx="1"/>
          </p:cNvCxnSpPr>
          <p:nvPr/>
        </p:nvCxnSpPr>
        <p:spPr>
          <a:xfrm>
            <a:off x="5250284" y="3396330"/>
            <a:ext cx="491904" cy="489923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E290DC-3D1F-C572-83B9-34A2EAD82DD1}"/>
              </a:ext>
            </a:extLst>
          </p:cNvPr>
          <p:cNvCxnSpPr>
            <a:cxnSpLocks/>
            <a:stCxn id="24" idx="7"/>
            <a:endCxn id="25" idx="3"/>
          </p:cNvCxnSpPr>
          <p:nvPr/>
        </p:nvCxnSpPr>
        <p:spPr>
          <a:xfrm flipV="1">
            <a:off x="5250284" y="2748629"/>
            <a:ext cx="491904" cy="4721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6FD7E2-5315-8002-3849-8E761C98136B}"/>
              </a:ext>
            </a:extLst>
          </p:cNvPr>
          <p:cNvCxnSpPr>
            <a:cxnSpLocks/>
            <a:stCxn id="25" idx="5"/>
            <a:endCxn id="27" idx="1"/>
          </p:cNvCxnSpPr>
          <p:nvPr/>
        </p:nvCxnSpPr>
        <p:spPr>
          <a:xfrm>
            <a:off x="5909046" y="2748629"/>
            <a:ext cx="491904" cy="4684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A1B6F8-5A6C-0A78-42B2-704EC9FB33A1}"/>
                  </a:ext>
                </a:extLst>
              </p:cNvPr>
              <p:cNvSpPr txBox="1"/>
              <p:nvPr/>
            </p:nvSpPr>
            <p:spPr>
              <a:xfrm>
                <a:off x="1500765" y="1804213"/>
                <a:ext cx="97312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cannot have two 2-paths that share endpoints (or else it would have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 subgraph).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A1B6F8-5A6C-0A78-42B2-704EC9FB3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765" y="1804213"/>
                <a:ext cx="9731254" cy="400110"/>
              </a:xfrm>
              <a:prstGeom prst="rect">
                <a:avLst/>
              </a:prstGeom>
              <a:blipFill>
                <a:blip r:embed="rId3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3EE556-5A60-7D72-369F-0360901AF40A}"/>
              </a:ext>
            </a:extLst>
          </p:cNvPr>
          <p:cNvCxnSpPr>
            <a:cxnSpLocks/>
            <a:stCxn id="26" idx="7"/>
            <a:endCxn id="27" idx="3"/>
          </p:cNvCxnSpPr>
          <p:nvPr/>
        </p:nvCxnSpPr>
        <p:spPr>
          <a:xfrm flipV="1">
            <a:off x="5909046" y="3392642"/>
            <a:ext cx="491904" cy="493611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CE6301-5BEE-39DB-BFE7-341805F2AAE6}"/>
                  </a:ext>
                </a:extLst>
              </p:cNvPr>
              <p:cNvSpPr txBox="1"/>
              <p:nvPr/>
            </p:nvSpPr>
            <p:spPr>
              <a:xfrm>
                <a:off x="3064096" y="4422845"/>
                <a:ext cx="5878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simple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2−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paths</m:t>
                          </m:r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CE6301-5BEE-39DB-BFE7-341805F2A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096" y="4422845"/>
                <a:ext cx="5878982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0EB3304-F57B-4191-D395-77CE540BEDB9}"/>
              </a:ext>
            </a:extLst>
          </p:cNvPr>
          <p:cNvSpPr txBox="1"/>
          <p:nvPr/>
        </p:nvSpPr>
        <p:spPr>
          <a:xfrm>
            <a:off x="4050890" y="4884510"/>
            <a:ext cx="1115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Path Counting Lemma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30345-8893-6706-057B-DBF5073C0785}"/>
              </a:ext>
            </a:extLst>
          </p:cNvPr>
          <p:cNvSpPr txBox="1"/>
          <p:nvPr/>
        </p:nvSpPr>
        <p:spPr>
          <a:xfrm>
            <a:off x="7544917" y="5023009"/>
            <a:ext cx="129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Pigeonhole Principle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B38660-B571-3DDB-568D-F7D13A2FF9AC}"/>
                  </a:ext>
                </a:extLst>
              </p:cNvPr>
              <p:cNvSpPr txBox="1"/>
              <p:nvPr/>
            </p:nvSpPr>
            <p:spPr>
              <a:xfrm>
                <a:off x="5065427" y="5702029"/>
                <a:ext cx="2601930" cy="926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B38660-B571-3DDB-568D-F7D13A2FF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27" y="5702029"/>
                <a:ext cx="2601930" cy="9260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5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6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EA0AD-8409-877C-9CC2-6B87BF092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480122-9DFD-BF67-32A8-95C715A731DF}"/>
                  </a:ext>
                </a:extLst>
              </p:cNvPr>
              <p:cNvSpPr txBox="1"/>
              <p:nvPr/>
            </p:nvSpPr>
            <p:spPr>
              <a:xfrm>
                <a:off x="518722" y="229948"/>
                <a:ext cx="11341428" cy="11564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(“Moore Bound” – folklore)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-node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subgraphs has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1+1/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edges.</a:t>
                </a:r>
              </a:p>
              <a:p>
                <a:pPr algn="ctr"/>
                <a:r>
                  <a:rPr lang="en-US" sz="200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1+1/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480122-9DFD-BF67-32A8-95C715A73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2" y="229948"/>
                <a:ext cx="11341428" cy="1156470"/>
              </a:xfrm>
              <a:prstGeom prst="rect">
                <a:avLst/>
              </a:prstGeom>
              <a:blipFill>
                <a:blip r:embed="rId2"/>
                <a:stretch>
                  <a:fillRect t="-3665" b="-78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9DABE0-E252-C947-3039-684EFA3CB85E}"/>
                  </a:ext>
                </a:extLst>
              </p:cNvPr>
              <p:cNvSpPr txBox="1"/>
              <p:nvPr/>
            </p:nvSpPr>
            <p:spPr>
              <a:xfrm>
                <a:off x="1225036" y="1784718"/>
                <a:ext cx="106568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cannot have two simple k-paths that share endpoints (or else it would have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subgraph).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9DABE0-E252-C947-3039-684EFA3CB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36" y="1784718"/>
                <a:ext cx="10656892" cy="400110"/>
              </a:xfrm>
              <a:prstGeom prst="rect">
                <a:avLst/>
              </a:prstGeom>
              <a:blipFill>
                <a:blip r:embed="rId3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362988-7FF6-238D-988B-4ACB1C771E02}"/>
                  </a:ext>
                </a:extLst>
              </p:cNvPr>
              <p:cNvSpPr txBox="1"/>
              <p:nvPr/>
            </p:nvSpPr>
            <p:spPr>
              <a:xfrm>
                <a:off x="3046810" y="4330005"/>
                <a:ext cx="5901038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simple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paths</m:t>
                          </m:r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362988-7FF6-238D-988B-4ACB1C77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0" y="4330005"/>
                <a:ext cx="5901038" cy="468205"/>
              </a:xfrm>
              <a:prstGeom prst="rect">
                <a:avLst/>
              </a:prstGeom>
              <a:blipFill>
                <a:blip r:embed="rId4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95A27DA-6AEF-D604-3C82-F57D00ABC0E2}"/>
              </a:ext>
            </a:extLst>
          </p:cNvPr>
          <p:cNvSpPr txBox="1"/>
          <p:nvPr/>
        </p:nvSpPr>
        <p:spPr>
          <a:xfrm>
            <a:off x="4103398" y="4809436"/>
            <a:ext cx="1115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Path Counting Lemma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66ABC-046A-2545-F353-88E0849A0A62}"/>
              </a:ext>
            </a:extLst>
          </p:cNvPr>
          <p:cNvSpPr txBox="1"/>
          <p:nvPr/>
        </p:nvSpPr>
        <p:spPr>
          <a:xfrm>
            <a:off x="7641499" y="4849097"/>
            <a:ext cx="135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Pigeonhole Principle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B15551-5C56-EAA7-A4A9-08E1BEF17ECC}"/>
                  </a:ext>
                </a:extLst>
              </p:cNvPr>
              <p:cNvSpPr txBox="1"/>
              <p:nvPr/>
            </p:nvSpPr>
            <p:spPr>
              <a:xfrm>
                <a:off x="4905356" y="5702029"/>
                <a:ext cx="2903294" cy="926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B15551-5C56-EAA7-A4A9-08E1BEF17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356" y="5702029"/>
                <a:ext cx="2903294" cy="9260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89CBBC87-EBCD-7E48-0185-5ACC56044452}"/>
              </a:ext>
            </a:extLst>
          </p:cNvPr>
          <p:cNvSpPr/>
          <p:nvPr/>
        </p:nvSpPr>
        <p:spPr>
          <a:xfrm>
            <a:off x="3046810" y="3121129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9AB526A-700A-70D7-1A39-6035CE819B1C}"/>
              </a:ext>
            </a:extLst>
          </p:cNvPr>
          <p:cNvSpPr/>
          <p:nvPr/>
        </p:nvSpPr>
        <p:spPr>
          <a:xfrm>
            <a:off x="3468833" y="2521683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746B0D8-FBAC-7A9E-DA7A-9A77DD996315}"/>
              </a:ext>
            </a:extLst>
          </p:cNvPr>
          <p:cNvSpPr/>
          <p:nvPr/>
        </p:nvSpPr>
        <p:spPr>
          <a:xfrm>
            <a:off x="3468833" y="3747348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A7FD4BC-693E-E089-B2BF-5EA1D1D4A67E}"/>
              </a:ext>
            </a:extLst>
          </p:cNvPr>
          <p:cNvSpPr/>
          <p:nvPr/>
        </p:nvSpPr>
        <p:spPr>
          <a:xfrm>
            <a:off x="4103398" y="3734762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6D21726-41C7-9147-8C69-D7AFE0ABCCC5}"/>
              </a:ext>
            </a:extLst>
          </p:cNvPr>
          <p:cNvCxnSpPr>
            <a:cxnSpLocks/>
            <a:stCxn id="59" idx="5"/>
            <a:endCxn id="61" idx="1"/>
          </p:cNvCxnSpPr>
          <p:nvPr/>
        </p:nvCxnSpPr>
        <p:spPr>
          <a:xfrm>
            <a:off x="3248226" y="3333036"/>
            <a:ext cx="255165" cy="45067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2EFF2A2-91E6-8F8D-2FA8-EA63B86AB20F}"/>
              </a:ext>
            </a:extLst>
          </p:cNvPr>
          <p:cNvCxnSpPr>
            <a:cxnSpLocks/>
            <a:stCxn id="59" idx="7"/>
            <a:endCxn id="60" idx="3"/>
          </p:cNvCxnSpPr>
          <p:nvPr/>
        </p:nvCxnSpPr>
        <p:spPr>
          <a:xfrm flipV="1">
            <a:off x="3248226" y="2733590"/>
            <a:ext cx="255165" cy="4238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0EE956C-D48F-E855-38BC-FDB64F58DDA3}"/>
              </a:ext>
            </a:extLst>
          </p:cNvPr>
          <p:cNvCxnSpPr>
            <a:cxnSpLocks/>
            <a:stCxn id="60" idx="6"/>
            <a:endCxn id="68" idx="2"/>
          </p:cNvCxnSpPr>
          <p:nvPr/>
        </p:nvCxnSpPr>
        <p:spPr>
          <a:xfrm>
            <a:off x="3704807" y="2645816"/>
            <a:ext cx="3985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03DCACF-C1C3-E2BE-9EAA-BBBBE833A4C6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 flipV="1">
            <a:off x="3704807" y="3858895"/>
            <a:ext cx="398591" cy="12586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011B8F28-ADA2-93C1-6043-C55110925A17}"/>
              </a:ext>
            </a:extLst>
          </p:cNvPr>
          <p:cNvSpPr/>
          <p:nvPr/>
        </p:nvSpPr>
        <p:spPr>
          <a:xfrm>
            <a:off x="4546094" y="3121129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4163FAB-71E6-63AA-FC5B-2305DED1C235}"/>
              </a:ext>
            </a:extLst>
          </p:cNvPr>
          <p:cNvSpPr/>
          <p:nvPr/>
        </p:nvSpPr>
        <p:spPr>
          <a:xfrm>
            <a:off x="4103398" y="2521683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BFE2DB-FFEF-3DCC-6EF8-0300B088B34D}"/>
              </a:ext>
            </a:extLst>
          </p:cNvPr>
          <p:cNvCxnSpPr>
            <a:cxnSpLocks/>
            <a:stCxn id="67" idx="1"/>
            <a:endCxn id="68" idx="5"/>
          </p:cNvCxnSpPr>
          <p:nvPr/>
        </p:nvCxnSpPr>
        <p:spPr>
          <a:xfrm flipH="1" flipV="1">
            <a:off x="4304814" y="2733590"/>
            <a:ext cx="275838" cy="4238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C90A18C-70A2-1EF0-FB3D-F4E35E2946EE}"/>
              </a:ext>
            </a:extLst>
          </p:cNvPr>
          <p:cNvCxnSpPr>
            <a:cxnSpLocks/>
            <a:stCxn id="62" idx="7"/>
            <a:endCxn id="67" idx="3"/>
          </p:cNvCxnSpPr>
          <p:nvPr/>
        </p:nvCxnSpPr>
        <p:spPr>
          <a:xfrm flipV="1">
            <a:off x="4304814" y="3333036"/>
            <a:ext cx="275838" cy="438084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5D5FB998-AAB2-2833-88D2-0CEE54177E0F}"/>
              </a:ext>
            </a:extLst>
          </p:cNvPr>
          <p:cNvSpPr/>
          <p:nvPr/>
        </p:nvSpPr>
        <p:spPr>
          <a:xfrm>
            <a:off x="5915956" y="3165647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AADDBB5-B2F8-3DE1-F591-DCE73EDFE347}"/>
              </a:ext>
            </a:extLst>
          </p:cNvPr>
          <p:cNvSpPr/>
          <p:nvPr/>
        </p:nvSpPr>
        <p:spPr>
          <a:xfrm>
            <a:off x="6526684" y="2594209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378C089-2E12-B033-9BF7-C7D4E159C249}"/>
              </a:ext>
            </a:extLst>
          </p:cNvPr>
          <p:cNvSpPr/>
          <p:nvPr/>
        </p:nvSpPr>
        <p:spPr>
          <a:xfrm>
            <a:off x="6531992" y="3707687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B688380-191F-AF6F-99F4-D1F161EB8FD5}"/>
              </a:ext>
            </a:extLst>
          </p:cNvPr>
          <p:cNvCxnSpPr>
            <a:cxnSpLocks/>
            <a:stCxn id="73" idx="5"/>
            <a:endCxn id="75" idx="1"/>
          </p:cNvCxnSpPr>
          <p:nvPr/>
        </p:nvCxnSpPr>
        <p:spPr>
          <a:xfrm>
            <a:off x="6117372" y="3377554"/>
            <a:ext cx="449178" cy="366491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A74BCB0-0348-C6F0-00AD-1B642290FF68}"/>
              </a:ext>
            </a:extLst>
          </p:cNvPr>
          <p:cNvCxnSpPr>
            <a:cxnSpLocks/>
            <a:stCxn id="73" idx="7"/>
            <a:endCxn id="74" idx="3"/>
          </p:cNvCxnSpPr>
          <p:nvPr/>
        </p:nvCxnSpPr>
        <p:spPr>
          <a:xfrm flipV="1">
            <a:off x="6117372" y="2806116"/>
            <a:ext cx="443870" cy="39588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BCE3FB6-B3B6-BDF5-DA4E-3FC104B7A541}"/>
              </a:ext>
            </a:extLst>
          </p:cNvPr>
          <p:cNvCxnSpPr>
            <a:cxnSpLocks/>
            <a:stCxn id="74" idx="5"/>
            <a:endCxn id="82" idx="1"/>
          </p:cNvCxnSpPr>
          <p:nvPr/>
        </p:nvCxnSpPr>
        <p:spPr>
          <a:xfrm>
            <a:off x="6728100" y="2806116"/>
            <a:ext cx="480418" cy="3834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B9A99D1-5FFD-F399-CD1D-38A20BB43A4F}"/>
              </a:ext>
            </a:extLst>
          </p:cNvPr>
          <p:cNvCxnSpPr>
            <a:cxnSpLocks/>
            <a:stCxn id="75" idx="7"/>
            <a:endCxn id="82" idx="3"/>
          </p:cNvCxnSpPr>
          <p:nvPr/>
        </p:nvCxnSpPr>
        <p:spPr>
          <a:xfrm flipV="1">
            <a:off x="6733408" y="3365089"/>
            <a:ext cx="475110" cy="378956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D4FD8725-1552-5CC7-2CD4-643C44A3FB13}"/>
              </a:ext>
            </a:extLst>
          </p:cNvPr>
          <p:cNvSpPr/>
          <p:nvPr/>
        </p:nvSpPr>
        <p:spPr>
          <a:xfrm>
            <a:off x="7873064" y="3162799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EF4DA6F-28AC-06FC-B90D-8E90B632860F}"/>
              </a:ext>
            </a:extLst>
          </p:cNvPr>
          <p:cNvSpPr/>
          <p:nvPr/>
        </p:nvSpPr>
        <p:spPr>
          <a:xfrm>
            <a:off x="7173960" y="3153182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08A68B-7666-D8F8-BB0C-E4351BB683BD}"/>
              </a:ext>
            </a:extLst>
          </p:cNvPr>
          <p:cNvCxnSpPr>
            <a:cxnSpLocks/>
            <a:stCxn id="81" idx="1"/>
            <a:endCxn id="82" idx="7"/>
          </p:cNvCxnSpPr>
          <p:nvPr/>
        </p:nvCxnSpPr>
        <p:spPr>
          <a:xfrm flipH="1" flipV="1">
            <a:off x="7375376" y="3189540"/>
            <a:ext cx="532246" cy="96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EE75B64-A62B-597D-ABEB-25D0358FE746}"/>
              </a:ext>
            </a:extLst>
          </p:cNvPr>
          <p:cNvCxnSpPr>
            <a:cxnSpLocks/>
            <a:stCxn id="82" idx="5"/>
            <a:endCxn id="81" idx="3"/>
          </p:cNvCxnSpPr>
          <p:nvPr/>
        </p:nvCxnSpPr>
        <p:spPr>
          <a:xfrm>
            <a:off x="7375376" y="3365089"/>
            <a:ext cx="532246" cy="9617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64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DA2C1-3560-9C3D-5772-6D32BFF29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C2FA-B52F-5239-CF73-E7276AA2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Moore Bounds Tight?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667D6A-9AA8-2B92-2AFE-010B96BB5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625108"/>
              </p:ext>
            </p:extLst>
          </p:nvPr>
        </p:nvGraphicFramePr>
        <p:xfrm>
          <a:off x="1874684" y="1690688"/>
          <a:ext cx="934392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961">
                  <a:extLst>
                    <a:ext uri="{9D8B030D-6E8A-4147-A177-3AD203B41FA5}">
                      <a16:colId xmlns:a16="http://schemas.microsoft.com/office/drawing/2014/main" val="1262552715"/>
                    </a:ext>
                  </a:extLst>
                </a:gridCol>
                <a:gridCol w="4671961">
                  <a:extLst>
                    <a:ext uri="{9D8B030D-6E8A-4147-A177-3AD203B41FA5}">
                      <a16:colId xmlns:a16="http://schemas.microsoft.com/office/drawing/2014/main" val="2451041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Moore 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Tight?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27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3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9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1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414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907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51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330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B4CB3-C696-D881-D51C-C04C60954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B2A3-E202-5DC3-2230-CB7ED632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Moore Bounds Tight?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B659D03-620B-1BEA-90D7-3D3E8FC8EE6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74684" y="1690688"/>
              <a:ext cx="934392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1961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4671961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Turan’s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9307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B659D03-620B-1BEA-90D7-3D3E8FC8EE6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74684" y="1690688"/>
              <a:ext cx="934392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1961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4671961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106557" r="-100522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Turan’s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9307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4157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0073-747E-5EE3-FAC8-431F16ED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1D35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</a:t>
            </a:r>
            <a:r>
              <a:rPr lang="en-US" dirty="0" err="1">
                <a:solidFill>
                  <a:srgbClr val="001D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dirty="0" err="1">
                <a:solidFill>
                  <a:srgbClr val="001D35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solidFill>
                  <a:srgbClr val="001D35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-Type Problems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971EE-D21C-2463-93DA-0BBC9D07EA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2945" y="1528571"/>
                <a:ext cx="10046110" cy="1642447"/>
              </a:xfr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:r>
                  <a:rPr lang="en-US" sz="2400" b="1" i="1" dirty="0" err="1">
                    <a:solidFill>
                      <a:srgbClr val="001D3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Turán</a:t>
                </a:r>
                <a:r>
                  <a:rPr lang="en-US" sz="2400" b="1" i="1" dirty="0">
                    <a:solidFill>
                      <a:srgbClr val="001D3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-type problem</a:t>
                </a:r>
                <a:r>
                  <a:rPr lang="en-US" sz="2400" b="1" dirty="0">
                    <a:solidFill>
                      <a:srgbClr val="001D3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1D3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 anything of the form: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001D3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“What is the maximum possible 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size (</a:t>
                </a:r>
                <a:r>
                  <a:rPr lang="en-US" sz="2000" b="1" dirty="0" err="1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w.r.t.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given parameters)</a:t>
                </a:r>
                <a:r>
                  <a:rPr lang="en-US" sz="2000" dirty="0">
                    <a:solidFill>
                      <a:srgbClr val="001D3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some combinatorial object</a:t>
                </a:r>
                <a:r>
                  <a:rPr lang="en-US" sz="2000" dirty="0">
                    <a:solidFill>
                      <a:srgbClr val="001D3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which avoids one or more given </a:t>
                </a:r>
                <a:r>
                  <a:rPr lang="en-US" sz="20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subsystems</a:t>
                </a:r>
                <a:r>
                  <a:rPr lang="en-US" sz="2000" dirty="0">
                    <a:solidFill>
                      <a:srgbClr val="001D3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?”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1D35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1D35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𝒆𝒙</m:t>
                    </m:r>
                    <m:d>
                      <m:dPr>
                        <m:endChr m:val="|"/>
                        <m:ctrlPr>
                          <a:rPr lang="en-US" sz="2000" b="1" i="1" smtClean="0">
                            <a:solidFill>
                              <a:srgbClr val="001D35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𝐩𝐚𝐫𝐚𝐦𝐞𝐭𝐞𝐫𝐬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𝐟𝐨𝐫𝐛𝐢𝐝𝐝𝐞𝐧</m:t>
                    </m:r>
                    <m:r>
                      <a:rPr lang="en-US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𝐬𝐮𝐛𝐬𝐲𝐬𝐭𝐞𝐦𝐬</m:t>
                    </m:r>
                  </m:oMath>
                </a14:m>
                <a:r>
                  <a:rPr lang="en-US" sz="2000" b="1" dirty="0">
                    <a:solidFill>
                      <a:srgbClr val="001D3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2000" dirty="0">
                  <a:solidFill>
                    <a:srgbClr val="001D3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9971EE-D21C-2463-93DA-0BBC9D07E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2945" y="1528571"/>
                <a:ext cx="10046110" cy="1642447"/>
              </a:xfrm>
              <a:blipFill>
                <a:blip r:embed="rId2"/>
                <a:stretch>
                  <a:fillRect l="-848" t="-47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D72D36-8C00-06BE-F4C1-5AAFFA4F5A09}"/>
                  </a:ext>
                </a:extLst>
              </p:cNvPr>
              <p:cNvSpPr txBox="1"/>
              <p:nvPr/>
            </p:nvSpPr>
            <p:spPr>
              <a:xfrm>
                <a:off x="1072945" y="4745729"/>
                <a:ext cx="10360742" cy="2013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Applications in TCS: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entire last talk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Subgraph detection algorithms (at what edge threshold is it trivial to detect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2, 3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?)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Property testing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Minor-free theory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D72D36-8C00-06BE-F4C1-5AAFFA4F5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45" y="4745729"/>
                <a:ext cx="10360742" cy="2013949"/>
              </a:xfrm>
              <a:prstGeom prst="rect">
                <a:avLst/>
              </a:prstGeom>
              <a:blipFill>
                <a:blip r:embed="rId3"/>
                <a:stretch>
                  <a:fillRect l="-882" t="-2417" b="-4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82FE25D-1A75-051B-98C6-6651AB62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481" y="3276993"/>
            <a:ext cx="1918574" cy="191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A1304B-AA5A-5E2D-E5B4-180DBD5D14FE}"/>
                  </a:ext>
                </a:extLst>
              </p:cNvPr>
              <p:cNvSpPr txBox="1"/>
              <p:nvPr/>
            </p:nvSpPr>
            <p:spPr>
              <a:xfrm>
                <a:off x="244525" y="3581007"/>
                <a:ext cx="859339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1D35"/>
                    </a:solidFill>
                    <a:highlight>
                      <a:srgbClr val="FF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Example:</a:t>
                </a:r>
                <a:r>
                  <a:rPr lang="en-US" sz="2000" dirty="0">
                    <a:solidFill>
                      <a:srgbClr val="001D35"/>
                    </a:solidFill>
                    <a:highlight>
                      <a:srgbClr val="FF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The maximum possible </a:t>
                </a:r>
                <a:r>
                  <a:rPr lang="en-US" sz="2000" b="1" dirty="0">
                    <a:solidFill>
                      <a:srgbClr val="C00000"/>
                    </a:solidFill>
                    <a:highlight>
                      <a:srgbClr val="FF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number of edges in a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highlight>
                      <a:srgbClr val="FF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-node graph</a:t>
                </a:r>
                <a:r>
                  <a:rPr lang="en-US" sz="2000" dirty="0">
                    <a:highlight>
                      <a:srgbClr val="FF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that avoids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70C0"/>
                    </a:solidFill>
                    <a:highlight>
                      <a:srgbClr val="FF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0070C0"/>
                    </a:solidFill>
                    <a:highlight>
                      <a:srgbClr val="FF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as a subgraph</a:t>
                </a:r>
                <a:r>
                  <a:rPr lang="en-US" sz="2000" dirty="0">
                    <a:highlight>
                      <a:srgbClr val="FF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achieved by the Petersen Graph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000" b="0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en-US" sz="2000" dirty="0">
                    <a:highlight>
                      <a:srgbClr val="FF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highlight>
                      <a:srgbClr val="FF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𝒆𝒙</m:t>
                    </m:r>
                    <m:d>
                      <m:dPr>
                        <m:endChr m:val="|"/>
                        <m:ctrlPr>
                          <a:rPr lang="en-US" sz="2000" b="1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𝟏𝟎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en-US" sz="20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≤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𝟒</m:t>
                        </m:r>
                      </m:sub>
                    </m:sSub>
                    <m:r>
                      <a:rPr lang="en-US" sz="20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sz="20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1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𝟏𝟓</m:t>
                    </m:r>
                  </m:oMath>
                </a14:m>
                <a:r>
                  <a:rPr lang="en-US" sz="2000" dirty="0">
                    <a:highlight>
                      <a:srgbClr val="FFFFFF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A1304B-AA5A-5E2D-E5B4-180DBD5D1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25" y="3581007"/>
                <a:ext cx="8593393" cy="1015663"/>
              </a:xfrm>
              <a:prstGeom prst="rect">
                <a:avLst/>
              </a:prstGeom>
              <a:blipFill>
                <a:blip r:embed="rId5"/>
                <a:stretch>
                  <a:fillRect l="-709" t="-2994" r="-922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47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C2AFE-BC23-BEB8-FB0F-C8720F6A5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07BA-B7B3-9C25-B972-14CC1FE0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Moore Bounds Tight?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6978DE9-408B-1140-6387-A4A298E8CA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74684" y="1690688"/>
              <a:ext cx="9343922" cy="2626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1961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4671961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Turan’s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9307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≤5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3/2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Finite Projective Plane incidence graph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6978DE9-408B-1140-6387-A4A298E8CA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74684" y="1690688"/>
              <a:ext cx="9343922" cy="26261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1961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4671961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106557" r="-100522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Turan’s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930703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190909" r="-100522" b="-3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Finite Projective Plane incidence graph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945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37DB8-24A8-A7AF-9E35-6EA8E7E20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208F-16C7-917E-F67A-A421138F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Moore Bounds Tight?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30727C9-8933-57CA-F14A-D81CD7325F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74684" y="1690688"/>
              <a:ext cx="9343922" cy="2656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1961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4671961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Turan’s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9307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≤5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3/2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Finite Projective Plane incidence graph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≤7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4/3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Yes – Group-Theoretic Construction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30727C9-8933-57CA-F14A-D81CD7325F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74684" y="1690688"/>
              <a:ext cx="9343922" cy="2656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1961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4671961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106557" r="-100522" b="-5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Turan’s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930703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190909" r="-100522" b="-3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Finite Projective Plane incidence graph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290909" r="-100522" b="-28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Yes – Group-Theoretic Construction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3010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E6EA-3D1C-6418-19F1-E2EBEE35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Moore Bounds Tight?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B11D3BB-7E7F-AC0A-8757-2267D4A52E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0267140"/>
                  </p:ext>
                </p:extLst>
              </p:nvPr>
            </p:nvGraphicFramePr>
            <p:xfrm>
              <a:off x="1874684" y="1690688"/>
              <a:ext cx="9343922" cy="26865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1961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4671961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Turan’s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9307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≤5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3/2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Finite Projective Plane incidence graph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≤7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4/3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Yes – Group-Theoretic Construction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≤8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≤9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5/4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??? Major Open Question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B11D3BB-7E7F-AC0A-8757-2267D4A52E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0267140"/>
                  </p:ext>
                </p:extLst>
              </p:nvPr>
            </p:nvGraphicFramePr>
            <p:xfrm>
              <a:off x="1874684" y="1690688"/>
              <a:ext cx="9343922" cy="26865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1961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4671961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106557" r="-100522" b="-5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Turan’s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930703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190909" r="-100522" b="-38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Finite Projective Plane incidence graph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290909" r="-100522" b="-28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Yes – Group-Theoretic Construction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390909" r="-100522" b="-18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??? Major Open Question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78652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67C90-C1D6-F05A-22A0-C60F38D7A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8DE3-C113-611B-E932-89918AF9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Moore Bounds Tight?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E309BB-66DA-2A0A-B517-852720C175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74684" y="1690688"/>
              <a:ext cx="9343922" cy="27167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1961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4671961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Turan’s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9307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≤5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3/2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Finite Projective Plane incidence graph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≤7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4/3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Yes – Group-Theoretic Construction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≤8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≤9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5/4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??? Major Open Question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≤10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≤11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6/5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“Twisted Triality Hexagon”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E309BB-66DA-2A0A-B517-852720C175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74684" y="1690688"/>
              <a:ext cx="9343922" cy="27167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1961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4671961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106557" r="-100522" b="-5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Turan’s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930703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190909" r="-100522" b="-3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Finite Projective Plane incidence graph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290909" r="-100522" b="-2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Yes – Group-Theoretic Construction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390909" r="-100522" b="-1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??? Major Open Question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490909" r="-100522" b="-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“Twisted Triality Hexagon”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5988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934C5-B4D8-C266-286C-4E0B96116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A3189-4D3E-51EB-3C05-9380127F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Moore Bounds Tight?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7E03DC-2456-BB68-00AF-E38D95F3AF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4179596"/>
                  </p:ext>
                </p:extLst>
              </p:nvPr>
            </p:nvGraphicFramePr>
            <p:xfrm>
              <a:off x="1874684" y="1690688"/>
              <a:ext cx="9343922" cy="2747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1961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4671961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Turan’s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9307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≤5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3/2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Finite Projective Plane incidence graph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≤7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4/3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Yes – Group-Theoretic Construction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≤8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≤9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5/4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??? Major Open Question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≤10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≤11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6/5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“Twisted Triality Hexagon”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1+1/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??? Major Open Question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7E03DC-2456-BB68-00AF-E38D95F3AF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4179596"/>
                  </p:ext>
                </p:extLst>
              </p:nvPr>
            </p:nvGraphicFramePr>
            <p:xfrm>
              <a:off x="1874684" y="1690688"/>
              <a:ext cx="9343922" cy="27470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1961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4671961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106557" r="-100522" b="-5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Turan’s Theorem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9930703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190909" r="-100522" b="-4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Finite Projective Plane incidence graph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295385" r="-100522" b="-3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Yes – Group-Theoretic Construction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389394" r="-10052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??? Major Open Question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489394" r="-100522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 – “Twisted Triality Hexagon”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" t="-589394" r="-100522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??? Major Open Question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9065AF-4058-2E49-1C15-5F256609132F}"/>
                  </a:ext>
                </a:extLst>
              </p:cNvPr>
              <p:cNvSpPr txBox="1"/>
              <p:nvPr/>
            </p:nvSpPr>
            <p:spPr>
              <a:xfrm>
                <a:off x="2680041" y="5167312"/>
                <a:ext cx="7733207" cy="70788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“The Girth Conjecture:”</a:t>
                </a:r>
                <a:r>
                  <a:rPr lang="en-US" sz="2000" dirty="0"/>
                  <a:t> The Moore Bounds are tight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Very difficult, controversial open problem in TCS and Combinatorics.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EB5834-F2BC-7E0A-B199-E22146D76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041" y="5167312"/>
                <a:ext cx="7733207" cy="707886"/>
              </a:xfrm>
              <a:prstGeom prst="rect">
                <a:avLst/>
              </a:prstGeom>
              <a:blipFill>
                <a:blip r:embed="rId3"/>
                <a:stretch>
                  <a:fillRect l="-548" t="-800" b="-9600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6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3F0B7-465E-CFAB-A09A-62C55D376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482200-5BF7-41A5-4031-7139E5533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69" r="9577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098DF2-0D27-141D-CF79-C7E2E5B9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508" y="664789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200" dirty="0">
                <a:solidFill>
                  <a:schemeClr val="bg1"/>
                </a:solidFill>
              </a:rPr>
              <a:t>Part 3: The Tree-Splitting Method</a:t>
            </a:r>
          </a:p>
        </p:txBody>
      </p:sp>
    </p:spTree>
    <p:extLst>
      <p:ext uri="{BB962C8B-B14F-4D97-AF65-F5344CB8AC3E}">
        <p14:creationId xmlns:p14="http://schemas.microsoft.com/office/powerpoint/2010/main" val="3963372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7EBA5D-6044-62F8-2021-FC4F3CC036DF}"/>
                  </a:ext>
                </a:extLst>
              </p:cNvPr>
              <p:cNvSpPr txBox="1"/>
              <p:nvPr/>
            </p:nvSpPr>
            <p:spPr>
              <a:xfrm>
                <a:off x="358218" y="188372"/>
                <a:ext cx="11269087" cy="14674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</a:rPr>
                  <a:t>Tree </a:t>
                </a:r>
                <a:r>
                  <a:rPr lang="en-US" sz="2800" b="1" i="0" dirty="0">
                    <a:solidFill>
                      <a:srgbClr val="0070C0"/>
                    </a:solidFill>
                    <a:effectLst/>
                  </a:rPr>
                  <a:t>Counting Lemma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 (generalizes Path Counting)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000" dirty="0"/>
                  <a:t>For any fixed tree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we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Also,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of average 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sz="2000" dirty="0"/>
                  <a:t> contains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as a subgraph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d>
                          </m:e>
                        </m:d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000" dirty="0"/>
                  <a:t> times.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7EBA5D-6044-62F8-2021-FC4F3CC03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8" y="188372"/>
                <a:ext cx="11269087" cy="1467453"/>
              </a:xfrm>
              <a:prstGeom prst="rect">
                <a:avLst/>
              </a:prstGeom>
              <a:blipFill>
                <a:blip r:embed="rId2"/>
                <a:stretch>
                  <a:fillRect t="-4115" b="-61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8B571F28-93C9-29F2-B4C8-D8FEF5ABA1D1}"/>
              </a:ext>
            </a:extLst>
          </p:cNvPr>
          <p:cNvSpPr/>
          <p:nvPr/>
        </p:nvSpPr>
        <p:spPr>
          <a:xfrm>
            <a:off x="1292943" y="4612561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5575E6-BFC4-857A-3234-F78018FA842C}"/>
              </a:ext>
            </a:extLst>
          </p:cNvPr>
          <p:cNvSpPr/>
          <p:nvPr/>
        </p:nvSpPr>
        <p:spPr>
          <a:xfrm>
            <a:off x="1951705" y="3964860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1B4F7B-1A49-9642-09A4-A6028702CB28}"/>
              </a:ext>
            </a:extLst>
          </p:cNvPr>
          <p:cNvSpPr/>
          <p:nvPr/>
        </p:nvSpPr>
        <p:spPr>
          <a:xfrm>
            <a:off x="1951705" y="4608873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75887C-D449-DB9D-C6A2-BAC44CFD7770}"/>
              </a:ext>
            </a:extLst>
          </p:cNvPr>
          <p:cNvSpPr/>
          <p:nvPr/>
        </p:nvSpPr>
        <p:spPr>
          <a:xfrm>
            <a:off x="1951705" y="5182179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AD65CC-F47B-42E5-4C5B-8ED0877E6946}"/>
              </a:ext>
            </a:extLst>
          </p:cNvPr>
          <p:cNvSpPr/>
          <p:nvPr/>
        </p:nvSpPr>
        <p:spPr>
          <a:xfrm>
            <a:off x="2610467" y="4608873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DFD81A-C9AB-E6D4-E0F1-D72A6444CB5D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1528917" y="4733006"/>
            <a:ext cx="422788" cy="36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65F12B-5C88-462C-710A-1D601CE9BEC2}"/>
              </a:ext>
            </a:extLst>
          </p:cNvPr>
          <p:cNvCxnSpPr>
            <a:cxnSpLocks/>
            <a:stCxn id="5" idx="5"/>
            <a:endCxn id="8" idx="1"/>
          </p:cNvCxnSpPr>
          <p:nvPr/>
        </p:nvCxnSpPr>
        <p:spPr>
          <a:xfrm>
            <a:off x="1494359" y="4824468"/>
            <a:ext cx="491904" cy="394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7F437D-AACC-190F-9E2A-5D6BFC48329B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1494359" y="4176767"/>
            <a:ext cx="491904" cy="472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5AEDD0-D2C4-58FF-56D0-897FB2505420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2187679" y="4733006"/>
            <a:ext cx="4227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40D57D-0C69-D970-2291-D09C7FA29026}"/>
                  </a:ext>
                </a:extLst>
              </p:cNvPr>
              <p:cNvSpPr txBox="1"/>
              <p:nvPr/>
            </p:nvSpPr>
            <p:spPr>
              <a:xfrm>
                <a:off x="1049427" y="3670242"/>
                <a:ext cx="4794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40D57D-0C69-D970-2291-D09C7FA29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27" y="3670242"/>
                <a:ext cx="4794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D6AE80-CE70-D034-AE18-4C1141D4CDDE}"/>
                  </a:ext>
                </a:extLst>
              </p:cNvPr>
              <p:cNvSpPr txBox="1"/>
              <p:nvPr/>
            </p:nvSpPr>
            <p:spPr>
              <a:xfrm>
                <a:off x="1365636" y="1876561"/>
                <a:ext cx="76370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Proof Sketch: </a:t>
                </a:r>
                <a:r>
                  <a:rPr lang="en-US" sz="2000" dirty="0"/>
                  <a:t>Assume WLOG that all nodes in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have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CD6AE80-CE70-D034-AE18-4C1141D4C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636" y="1876561"/>
                <a:ext cx="7637091" cy="400110"/>
              </a:xfrm>
              <a:prstGeom prst="rect">
                <a:avLst/>
              </a:prstGeom>
              <a:blipFill>
                <a:blip r:embed="rId4"/>
                <a:stretch>
                  <a:fillRect l="-798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119A2D60-7BDF-1CEA-923A-23DF85A483A7}"/>
              </a:ext>
            </a:extLst>
          </p:cNvPr>
          <p:cNvSpPr/>
          <p:nvPr/>
        </p:nvSpPr>
        <p:spPr>
          <a:xfrm>
            <a:off x="5240595" y="4608872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60303-E327-518F-7904-54408BCB4EB0}"/>
                  </a:ext>
                </a:extLst>
              </p:cNvPr>
              <p:cNvSpPr txBox="1"/>
              <p:nvPr/>
            </p:nvSpPr>
            <p:spPr>
              <a:xfrm>
                <a:off x="4273894" y="5676640"/>
                <a:ext cx="21103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Choose a node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options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60303-E327-518F-7904-54408BCB4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894" y="5676640"/>
                <a:ext cx="2110386" cy="646331"/>
              </a:xfrm>
              <a:prstGeom prst="rect">
                <a:avLst/>
              </a:prstGeom>
              <a:blipFill>
                <a:blip r:embed="rId5"/>
                <a:stretch>
                  <a:fillRect l="-1734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5ECF53-6338-5181-2872-AC2396BAD32A}"/>
              </a:ext>
            </a:extLst>
          </p:cNvPr>
          <p:cNvCxnSpPr>
            <a:cxnSpLocks/>
            <a:stCxn id="25" idx="6"/>
            <a:endCxn id="52" idx="2"/>
          </p:cNvCxnSpPr>
          <p:nvPr/>
        </p:nvCxnSpPr>
        <p:spPr>
          <a:xfrm flipV="1">
            <a:off x="5476569" y="4725057"/>
            <a:ext cx="2007315" cy="7948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B50B41-A0F9-2A7B-16A5-162536D753A4}"/>
              </a:ext>
            </a:extLst>
          </p:cNvPr>
          <p:cNvCxnSpPr>
            <a:cxnSpLocks/>
            <a:stCxn id="25" idx="5"/>
          </p:cNvCxnSpPr>
          <p:nvPr/>
        </p:nvCxnSpPr>
        <p:spPr>
          <a:xfrm>
            <a:off x="5442011" y="4820779"/>
            <a:ext cx="971764" cy="39775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382B277-6AE9-2787-50C9-C435BB4A7204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5442011" y="4176767"/>
            <a:ext cx="971764" cy="4684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92857DC-A42F-3F5C-1E82-975315FFD948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5476569" y="4388990"/>
            <a:ext cx="1032386" cy="34401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A195B88-8EB9-6C68-7A78-03F8F2FB22BC}"/>
              </a:ext>
            </a:extLst>
          </p:cNvPr>
          <p:cNvCxnSpPr>
            <a:cxnSpLocks/>
            <a:stCxn id="25" idx="6"/>
            <a:endCxn id="63" idx="1"/>
          </p:cNvCxnSpPr>
          <p:nvPr/>
        </p:nvCxnSpPr>
        <p:spPr>
          <a:xfrm>
            <a:off x="5476569" y="4733005"/>
            <a:ext cx="1170136" cy="30555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CC2E4F6-C58E-0071-2CD9-B37EC0393D12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5442011" y="3840786"/>
            <a:ext cx="747425" cy="80444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8E6050-0EB1-0816-4677-80A579317B63}"/>
              </a:ext>
            </a:extLst>
          </p:cNvPr>
          <p:cNvCxnSpPr>
            <a:cxnSpLocks/>
            <a:stCxn id="25" idx="5"/>
          </p:cNvCxnSpPr>
          <p:nvPr/>
        </p:nvCxnSpPr>
        <p:spPr>
          <a:xfrm>
            <a:off x="5442011" y="4820779"/>
            <a:ext cx="860178" cy="68031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E5D0283-1B8F-CF9B-3E13-5441211634F7}"/>
              </a:ext>
            </a:extLst>
          </p:cNvPr>
          <p:cNvSpPr/>
          <p:nvPr/>
        </p:nvSpPr>
        <p:spPr>
          <a:xfrm>
            <a:off x="7483884" y="4600924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9A11B81-644A-713B-96E7-D1DCD51B1F7E}"/>
                  </a:ext>
                </a:extLst>
              </p:cNvPr>
              <p:cNvSpPr txBox="1"/>
              <p:nvPr/>
            </p:nvSpPr>
            <p:spPr>
              <a:xfrm>
                <a:off x="6615191" y="5677468"/>
                <a:ext cx="19733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Extend by an edge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options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9A11B81-644A-713B-96E7-D1DCD51B1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191" y="5677468"/>
                <a:ext cx="1973361" cy="646331"/>
              </a:xfrm>
              <a:prstGeom prst="rect">
                <a:avLst/>
              </a:prstGeom>
              <a:blipFill>
                <a:blip r:embed="rId6"/>
                <a:stretch>
                  <a:fillRect l="-2160" t="-3774" r="-2160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5607ACE-E230-B8DE-8579-9442C7BF5C1A}"/>
                  </a:ext>
                </a:extLst>
              </p:cNvPr>
              <p:cNvSpPr txBox="1"/>
              <p:nvPr/>
            </p:nvSpPr>
            <p:spPr>
              <a:xfrm>
                <a:off x="9114196" y="5676640"/>
                <a:ext cx="23108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Repeat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times total to build a copy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5607ACE-E230-B8DE-8579-9442C7BF5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196" y="5676640"/>
                <a:ext cx="2310887" cy="923330"/>
              </a:xfrm>
              <a:prstGeom prst="rect">
                <a:avLst/>
              </a:prstGeom>
              <a:blipFill>
                <a:blip r:embed="rId7"/>
                <a:stretch>
                  <a:fillRect t="-2632" r="-1583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71A51AD-3831-F9FA-9160-1F4B8EE0F75D}"/>
              </a:ext>
            </a:extLst>
          </p:cNvPr>
          <p:cNvCxnSpPr>
            <a:cxnSpLocks/>
            <a:stCxn id="52" idx="6"/>
            <a:endCxn id="59" idx="2"/>
          </p:cNvCxnSpPr>
          <p:nvPr/>
        </p:nvCxnSpPr>
        <p:spPr>
          <a:xfrm flipV="1">
            <a:off x="7719858" y="4696647"/>
            <a:ext cx="2284463" cy="2841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C8921785-A416-C66A-3CFB-36934CBA6E3B}"/>
              </a:ext>
            </a:extLst>
          </p:cNvPr>
          <p:cNvSpPr/>
          <p:nvPr/>
        </p:nvSpPr>
        <p:spPr>
          <a:xfrm>
            <a:off x="10004321" y="4572514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DE9DB08-76F7-2611-16FD-418EB0235445}"/>
              </a:ext>
            </a:extLst>
          </p:cNvPr>
          <p:cNvSpPr/>
          <p:nvPr/>
        </p:nvSpPr>
        <p:spPr>
          <a:xfrm>
            <a:off x="6174533" y="3606841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79CEE60-FDEB-E3D9-87AD-34238A285CA3}"/>
              </a:ext>
            </a:extLst>
          </p:cNvPr>
          <p:cNvSpPr/>
          <p:nvPr/>
        </p:nvSpPr>
        <p:spPr>
          <a:xfrm>
            <a:off x="6612147" y="5002204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6B89CB6-7522-18B7-002C-A9148B023154}"/>
              </a:ext>
            </a:extLst>
          </p:cNvPr>
          <p:cNvCxnSpPr>
            <a:cxnSpLocks/>
            <a:stCxn id="25" idx="7"/>
            <a:endCxn id="62" idx="3"/>
          </p:cNvCxnSpPr>
          <p:nvPr/>
        </p:nvCxnSpPr>
        <p:spPr>
          <a:xfrm flipV="1">
            <a:off x="5442011" y="3818748"/>
            <a:ext cx="767080" cy="826482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867E1B2-9EDF-B03A-7479-6A9847B86523}"/>
              </a:ext>
            </a:extLst>
          </p:cNvPr>
          <p:cNvCxnSpPr>
            <a:cxnSpLocks/>
            <a:stCxn id="25" idx="6"/>
            <a:endCxn id="63" idx="1"/>
          </p:cNvCxnSpPr>
          <p:nvPr/>
        </p:nvCxnSpPr>
        <p:spPr>
          <a:xfrm>
            <a:off x="5476569" y="4733005"/>
            <a:ext cx="1170136" cy="305557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3" grpId="0"/>
      <p:bldP spid="24" grpId="0"/>
      <p:bldP spid="25" grpId="0" animBg="1"/>
      <p:bldP spid="26" grpId="0"/>
      <p:bldP spid="52" grpId="0" animBg="1"/>
      <p:bldP spid="55" grpId="0"/>
      <p:bldP spid="57" grpId="0"/>
      <p:bldP spid="59" grpId="0" animBg="1"/>
      <p:bldP spid="62" grpId="0" animBg="1"/>
      <p:bldP spid="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936BC-F73E-2239-6A36-8B2AA4A0140D}"/>
                  </a:ext>
                </a:extLst>
              </p:cNvPr>
              <p:cNvSpPr txBox="1"/>
              <p:nvPr/>
            </p:nvSpPr>
            <p:spPr>
              <a:xfrm>
                <a:off x="518722" y="229948"/>
                <a:ext cx="11341428" cy="14465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</a:rPr>
                  <a:t>Tree-Splitting Method (to upper bound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𝒆𝒙</m:t>
                    </m:r>
                    <m:d>
                      <m:dPr>
                        <m:sepChr m:val="∣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2060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Partition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into “symmetric” tree subgraphs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Apply pigeonhole to limit # copies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-free graph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Apply tree-counting lemma to limit # edges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-free graph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936BC-F73E-2239-6A36-8B2AA4A01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2" y="229948"/>
                <a:ext cx="11341428" cy="1446550"/>
              </a:xfrm>
              <a:prstGeom prst="rect">
                <a:avLst/>
              </a:prstGeom>
              <a:blipFill>
                <a:blip r:embed="rId2"/>
                <a:stretch>
                  <a:fillRect l="-429" t="-4184" b="-66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A1B6F8-5A6C-0A78-42B2-704EC9FB33A1}"/>
                  </a:ext>
                </a:extLst>
              </p:cNvPr>
              <p:cNvSpPr txBox="1"/>
              <p:nvPr/>
            </p:nvSpPr>
            <p:spPr>
              <a:xfrm>
                <a:off x="4459052" y="2605466"/>
                <a:ext cx="2946128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Split into two claws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A1B6F8-5A6C-0A78-42B2-704EC9FB3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052" y="2605466"/>
                <a:ext cx="2946128" cy="413511"/>
              </a:xfrm>
              <a:prstGeom prst="rect">
                <a:avLst/>
              </a:prstGeom>
              <a:blipFill>
                <a:blip r:embed="rId3"/>
                <a:stretch>
                  <a:fillRect l="-2066" t="-4412" r="-10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AB203C5B-0678-D086-D670-058E32D4C1BD}"/>
              </a:ext>
            </a:extLst>
          </p:cNvPr>
          <p:cNvSpPr/>
          <p:nvPr/>
        </p:nvSpPr>
        <p:spPr>
          <a:xfrm>
            <a:off x="4739813" y="3128627"/>
            <a:ext cx="235974" cy="2482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0A1B32-1DEF-ABA2-ACB0-4B42F78DDD7B}"/>
              </a:ext>
            </a:extLst>
          </p:cNvPr>
          <p:cNvSpPr/>
          <p:nvPr/>
        </p:nvSpPr>
        <p:spPr>
          <a:xfrm>
            <a:off x="4722534" y="3729558"/>
            <a:ext cx="235974" cy="2482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CC3924-3F2B-A59F-C0A6-530C85DC579A}"/>
              </a:ext>
            </a:extLst>
          </p:cNvPr>
          <p:cNvSpPr/>
          <p:nvPr/>
        </p:nvSpPr>
        <p:spPr>
          <a:xfrm>
            <a:off x="6230130" y="3433420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A84742-7053-E9A1-EDB9-40DC56512702}"/>
              </a:ext>
            </a:extLst>
          </p:cNvPr>
          <p:cNvSpPr/>
          <p:nvPr/>
        </p:nvSpPr>
        <p:spPr>
          <a:xfrm>
            <a:off x="6264688" y="4042106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FF7E0D-2824-9807-A276-D5AD24C3776B}"/>
              </a:ext>
            </a:extLst>
          </p:cNvPr>
          <p:cNvCxnSpPr>
            <a:cxnSpLocks/>
            <a:stCxn id="5" idx="1"/>
            <a:endCxn id="2" idx="5"/>
          </p:cNvCxnSpPr>
          <p:nvPr/>
        </p:nvCxnSpPr>
        <p:spPr>
          <a:xfrm flipH="1" flipV="1">
            <a:off x="4941229" y="3340534"/>
            <a:ext cx="1358017" cy="73793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293611-C949-E06E-5C2E-486D7B340C52}"/>
              </a:ext>
            </a:extLst>
          </p:cNvPr>
          <p:cNvCxnSpPr>
            <a:cxnSpLocks/>
            <a:stCxn id="2" idx="6"/>
            <a:endCxn id="4" idx="1"/>
          </p:cNvCxnSpPr>
          <p:nvPr/>
        </p:nvCxnSpPr>
        <p:spPr>
          <a:xfrm>
            <a:off x="4975787" y="3252760"/>
            <a:ext cx="1288901" cy="217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E2736A-8BA6-7F3C-AB14-5DD233308F0E}"/>
              </a:ext>
            </a:extLst>
          </p:cNvPr>
          <p:cNvCxnSpPr>
            <a:cxnSpLocks/>
            <a:stCxn id="3" idx="5"/>
            <a:endCxn id="5" idx="2"/>
          </p:cNvCxnSpPr>
          <p:nvPr/>
        </p:nvCxnSpPr>
        <p:spPr>
          <a:xfrm>
            <a:off x="4923950" y="3941465"/>
            <a:ext cx="1340738" cy="224774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E6607B-27B8-DD2C-BC04-D017C489408A}"/>
              </a:ext>
            </a:extLst>
          </p:cNvPr>
          <p:cNvCxnSpPr>
            <a:cxnSpLocks/>
            <a:stCxn id="4" idx="2"/>
            <a:endCxn id="3" idx="7"/>
          </p:cNvCxnSpPr>
          <p:nvPr/>
        </p:nvCxnSpPr>
        <p:spPr>
          <a:xfrm flipH="1">
            <a:off x="4923950" y="3557553"/>
            <a:ext cx="1306180" cy="2083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32DC0A8-5E7A-7FAF-E63D-33EBB37CF654}"/>
              </a:ext>
            </a:extLst>
          </p:cNvPr>
          <p:cNvSpPr/>
          <p:nvPr/>
        </p:nvSpPr>
        <p:spPr>
          <a:xfrm>
            <a:off x="4742782" y="4257122"/>
            <a:ext cx="235974" cy="2482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9B358B-9369-04D4-F8D8-26CC114E88A4}"/>
              </a:ext>
            </a:extLst>
          </p:cNvPr>
          <p:cNvCxnSpPr>
            <a:cxnSpLocks/>
            <a:stCxn id="21" idx="6"/>
            <a:endCxn id="5" idx="3"/>
          </p:cNvCxnSpPr>
          <p:nvPr/>
        </p:nvCxnSpPr>
        <p:spPr>
          <a:xfrm flipV="1">
            <a:off x="4978756" y="4254013"/>
            <a:ext cx="1320490" cy="127242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31054A-2506-DD78-BD13-C6EA8F4B35E8}"/>
              </a:ext>
            </a:extLst>
          </p:cNvPr>
          <p:cNvCxnSpPr>
            <a:cxnSpLocks/>
            <a:stCxn id="21" idx="7"/>
            <a:endCxn id="4" idx="3"/>
          </p:cNvCxnSpPr>
          <p:nvPr/>
        </p:nvCxnSpPr>
        <p:spPr>
          <a:xfrm flipV="1">
            <a:off x="4944198" y="3645327"/>
            <a:ext cx="1320490" cy="6481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17DFF1-4C7D-A1F6-3812-A4D4EAD55814}"/>
                  </a:ext>
                </a:extLst>
              </p:cNvPr>
              <p:cNvSpPr txBox="1"/>
              <p:nvPr/>
            </p:nvSpPr>
            <p:spPr>
              <a:xfrm>
                <a:off x="8075957" y="2349188"/>
                <a:ext cx="27039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Alternately:</a:t>
                </a:r>
              </a:p>
              <a:p>
                <a:pPr algn="ctr"/>
                <a:r>
                  <a:rPr lang="en-US" sz="2000" dirty="0"/>
                  <a:t>Split into three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-paths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17DFF1-4C7D-A1F6-3812-A4D4EAD55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957" y="2349188"/>
                <a:ext cx="2703945" cy="707886"/>
              </a:xfrm>
              <a:prstGeom prst="rect">
                <a:avLst/>
              </a:prstGeom>
              <a:blipFill>
                <a:blip r:embed="rId4"/>
                <a:stretch>
                  <a:fillRect l="-2032" t="-4310" r="-2032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912D58B3-7ED0-B2E9-372E-CCEA4C5FDA71}"/>
              </a:ext>
            </a:extLst>
          </p:cNvPr>
          <p:cNvSpPr/>
          <p:nvPr/>
        </p:nvSpPr>
        <p:spPr>
          <a:xfrm>
            <a:off x="8451491" y="3164985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093CAEF-B414-99B9-9489-A469AFC84540}"/>
              </a:ext>
            </a:extLst>
          </p:cNvPr>
          <p:cNvSpPr/>
          <p:nvPr/>
        </p:nvSpPr>
        <p:spPr>
          <a:xfrm>
            <a:off x="8434212" y="3765916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6C00464-6269-EFC6-9BB7-446738232CF0}"/>
              </a:ext>
            </a:extLst>
          </p:cNvPr>
          <p:cNvSpPr/>
          <p:nvPr/>
        </p:nvSpPr>
        <p:spPr>
          <a:xfrm>
            <a:off x="9941808" y="3469778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BEA0C1-C470-46B1-75D2-185252EFE0D1}"/>
              </a:ext>
            </a:extLst>
          </p:cNvPr>
          <p:cNvSpPr/>
          <p:nvPr/>
        </p:nvSpPr>
        <p:spPr>
          <a:xfrm>
            <a:off x="9976366" y="4078464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F613EB-4339-DB76-CDCA-EABD41359DBC}"/>
              </a:ext>
            </a:extLst>
          </p:cNvPr>
          <p:cNvCxnSpPr>
            <a:cxnSpLocks/>
            <a:stCxn id="28" idx="1"/>
            <a:endCxn id="25" idx="5"/>
          </p:cNvCxnSpPr>
          <p:nvPr/>
        </p:nvCxnSpPr>
        <p:spPr>
          <a:xfrm flipH="1" flipV="1">
            <a:off x="8652907" y="3376892"/>
            <a:ext cx="1358017" cy="73793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DADAC4-93A8-D03A-3A21-81166C9976EF}"/>
              </a:ext>
            </a:extLst>
          </p:cNvPr>
          <p:cNvCxnSpPr>
            <a:cxnSpLocks/>
            <a:stCxn id="25" idx="6"/>
            <a:endCxn id="27" idx="1"/>
          </p:cNvCxnSpPr>
          <p:nvPr/>
        </p:nvCxnSpPr>
        <p:spPr>
          <a:xfrm>
            <a:off x="8687465" y="3289118"/>
            <a:ext cx="1288901" cy="217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77FAC0B-E19D-2EE4-416B-34AED3D86DB3}"/>
              </a:ext>
            </a:extLst>
          </p:cNvPr>
          <p:cNvCxnSpPr>
            <a:cxnSpLocks/>
            <a:stCxn id="26" idx="5"/>
            <a:endCxn id="28" idx="2"/>
          </p:cNvCxnSpPr>
          <p:nvPr/>
        </p:nvCxnSpPr>
        <p:spPr>
          <a:xfrm>
            <a:off x="8635628" y="3977823"/>
            <a:ext cx="1340738" cy="224774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8FFDA8-038D-07DE-969F-E3F216D2A498}"/>
              </a:ext>
            </a:extLst>
          </p:cNvPr>
          <p:cNvCxnSpPr>
            <a:cxnSpLocks/>
            <a:stCxn id="27" idx="2"/>
            <a:endCxn id="26" idx="7"/>
          </p:cNvCxnSpPr>
          <p:nvPr/>
        </p:nvCxnSpPr>
        <p:spPr>
          <a:xfrm flipH="1">
            <a:off x="8635628" y="3593911"/>
            <a:ext cx="1306180" cy="208363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E23891B-75A3-F867-8B72-7874FA9D5A2B}"/>
              </a:ext>
            </a:extLst>
          </p:cNvPr>
          <p:cNvSpPr/>
          <p:nvPr/>
        </p:nvSpPr>
        <p:spPr>
          <a:xfrm>
            <a:off x="8454460" y="4293480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7C82C07-1D70-90C7-17B2-D15B2CC23703}"/>
              </a:ext>
            </a:extLst>
          </p:cNvPr>
          <p:cNvCxnSpPr>
            <a:cxnSpLocks/>
            <a:stCxn id="34" idx="6"/>
            <a:endCxn id="28" idx="3"/>
          </p:cNvCxnSpPr>
          <p:nvPr/>
        </p:nvCxnSpPr>
        <p:spPr>
          <a:xfrm flipV="1">
            <a:off x="8690434" y="4290371"/>
            <a:ext cx="1320490" cy="127242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83884C-AD79-8737-584D-99FCDF3A0E44}"/>
              </a:ext>
            </a:extLst>
          </p:cNvPr>
          <p:cNvCxnSpPr>
            <a:cxnSpLocks/>
            <a:stCxn id="34" idx="7"/>
            <a:endCxn id="27" idx="3"/>
          </p:cNvCxnSpPr>
          <p:nvPr/>
        </p:nvCxnSpPr>
        <p:spPr>
          <a:xfrm flipV="1">
            <a:off x="8655876" y="3681685"/>
            <a:ext cx="1320490" cy="648153"/>
          </a:xfrm>
          <a:prstGeom prst="line">
            <a:avLst/>
          </a:prstGeom>
          <a:ln w="76200"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290BF6-A07C-EA41-8343-BDD8B4ABEED2}"/>
                  </a:ext>
                </a:extLst>
              </p:cNvPr>
              <p:cNvSpPr txBox="1"/>
              <p:nvPr/>
            </p:nvSpPr>
            <p:spPr>
              <a:xfrm>
                <a:off x="4173013" y="4745004"/>
                <a:ext cx="2894447" cy="94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sub>
                    </m:sSub>
                  </m:oMath>
                </a14:m>
                <a:r>
                  <a:rPr lang="en-US" dirty="0"/>
                  <a:t>-free graph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claws, or else they collide and form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290BF6-A07C-EA41-8343-BDD8B4ABE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013" y="4745004"/>
                <a:ext cx="2894447" cy="947695"/>
              </a:xfrm>
              <a:prstGeom prst="rect">
                <a:avLst/>
              </a:prstGeom>
              <a:blipFill>
                <a:blip r:embed="rId5"/>
                <a:stretch>
                  <a:fillRect t="-1923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EEB9AD-F60F-0D22-BC86-A8CA986221A5}"/>
                  </a:ext>
                </a:extLst>
              </p:cNvPr>
              <p:cNvSpPr txBox="1"/>
              <p:nvPr/>
            </p:nvSpPr>
            <p:spPr>
              <a:xfrm>
                <a:off x="7983979" y="4757976"/>
                <a:ext cx="2956754" cy="94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sub>
                    </m:sSub>
                  </m:oMath>
                </a14:m>
                <a:r>
                  <a:rPr lang="en-US" dirty="0"/>
                  <a:t>-free graph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-paths, or else they all collide and form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EEB9AD-F60F-0D22-BC86-A8CA98622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979" y="4757976"/>
                <a:ext cx="2956754" cy="947695"/>
              </a:xfrm>
              <a:prstGeom prst="rect">
                <a:avLst/>
              </a:prstGeom>
              <a:blipFill>
                <a:blip r:embed="rId6"/>
                <a:stretch>
                  <a:fillRect t="-2581" r="-825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EEE09C0-2BDC-7645-12A7-63395C72FDFF}"/>
                  </a:ext>
                </a:extLst>
              </p:cNvPr>
              <p:cNvSpPr txBox="1"/>
              <p:nvPr/>
            </p:nvSpPr>
            <p:spPr>
              <a:xfrm>
                <a:off x="3944916" y="5922881"/>
                <a:ext cx="3388169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𝒆𝒙</m:t>
                      </m:r>
                      <m:d>
                        <m:dPr>
                          <m:sepChr m:val="∣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EEE09C0-2BDC-7645-12A7-63395C72F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16" y="5922881"/>
                <a:ext cx="3388169" cy="6819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4D186EA-B832-BDAB-983E-305AC474E074}"/>
                  </a:ext>
                </a:extLst>
              </p:cNvPr>
              <p:cNvSpPr txBox="1"/>
              <p:nvPr/>
            </p:nvSpPr>
            <p:spPr>
              <a:xfrm>
                <a:off x="7768271" y="5930299"/>
                <a:ext cx="3388169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𝒆𝒙</m:t>
                      </m:r>
                      <m:d>
                        <m:dPr>
                          <m:sepChr m:val="∣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4D186EA-B832-BDAB-983E-305AC474E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271" y="5930299"/>
                <a:ext cx="3388169" cy="6819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A615BC6E-49E9-D5FC-39C1-642A68293206}"/>
              </a:ext>
            </a:extLst>
          </p:cNvPr>
          <p:cNvSpPr/>
          <p:nvPr/>
        </p:nvSpPr>
        <p:spPr>
          <a:xfrm>
            <a:off x="10779902" y="6136918"/>
            <a:ext cx="462116" cy="40498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F25FED0-9508-B776-0948-CF4ACE397C0C}"/>
              </a:ext>
            </a:extLst>
          </p:cNvPr>
          <p:cNvSpPr/>
          <p:nvPr/>
        </p:nvSpPr>
        <p:spPr>
          <a:xfrm>
            <a:off x="1087464" y="3387949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915926-A85A-5D15-980B-9EEF5CBEC371}"/>
              </a:ext>
            </a:extLst>
          </p:cNvPr>
          <p:cNvSpPr/>
          <p:nvPr/>
        </p:nvSpPr>
        <p:spPr>
          <a:xfrm>
            <a:off x="1070185" y="3988880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F49757B-B156-67E6-A61E-1DC6F391B9A3}"/>
              </a:ext>
            </a:extLst>
          </p:cNvPr>
          <p:cNvSpPr/>
          <p:nvPr/>
        </p:nvSpPr>
        <p:spPr>
          <a:xfrm>
            <a:off x="2577781" y="3692742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6494DEB-E703-7101-B5CC-1D153D49585A}"/>
              </a:ext>
            </a:extLst>
          </p:cNvPr>
          <p:cNvSpPr/>
          <p:nvPr/>
        </p:nvSpPr>
        <p:spPr>
          <a:xfrm>
            <a:off x="2612339" y="4301428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FF5B829-EFC1-06C2-0591-5CFA136F3D75}"/>
              </a:ext>
            </a:extLst>
          </p:cNvPr>
          <p:cNvCxnSpPr>
            <a:cxnSpLocks/>
            <a:stCxn id="51" idx="1"/>
            <a:endCxn id="48" idx="5"/>
          </p:cNvCxnSpPr>
          <p:nvPr/>
        </p:nvCxnSpPr>
        <p:spPr>
          <a:xfrm flipH="1" flipV="1">
            <a:off x="1288880" y="3599856"/>
            <a:ext cx="1358017" cy="7379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FAFEC3B-FC5B-C6BD-35AA-2EA6826878BF}"/>
              </a:ext>
            </a:extLst>
          </p:cNvPr>
          <p:cNvCxnSpPr>
            <a:cxnSpLocks/>
            <a:stCxn id="48" idx="6"/>
            <a:endCxn id="50" idx="1"/>
          </p:cNvCxnSpPr>
          <p:nvPr/>
        </p:nvCxnSpPr>
        <p:spPr>
          <a:xfrm>
            <a:off x="1323438" y="3512082"/>
            <a:ext cx="1288901" cy="217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1EB6CCB-4576-1408-ABD0-891E2F047B0C}"/>
              </a:ext>
            </a:extLst>
          </p:cNvPr>
          <p:cNvCxnSpPr>
            <a:cxnSpLocks/>
            <a:stCxn id="49" idx="5"/>
            <a:endCxn id="51" idx="2"/>
          </p:cNvCxnSpPr>
          <p:nvPr/>
        </p:nvCxnSpPr>
        <p:spPr>
          <a:xfrm>
            <a:off x="1271601" y="4200787"/>
            <a:ext cx="1340738" cy="224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989C734-64B7-30BF-F934-18BA6057284B}"/>
                  </a:ext>
                </a:extLst>
              </p:cNvPr>
              <p:cNvSpPr txBox="1"/>
              <p:nvPr/>
            </p:nvSpPr>
            <p:spPr>
              <a:xfrm>
                <a:off x="1302825" y="2666052"/>
                <a:ext cx="1592744" cy="5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989C734-64B7-30BF-F934-18BA60572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825" y="2666052"/>
                <a:ext cx="1592744" cy="5421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A02B83B-D12B-39DD-36B3-371AE87D739C}"/>
              </a:ext>
            </a:extLst>
          </p:cNvPr>
          <p:cNvCxnSpPr>
            <a:cxnSpLocks/>
            <a:stCxn id="50" idx="2"/>
            <a:endCxn id="49" idx="7"/>
          </p:cNvCxnSpPr>
          <p:nvPr/>
        </p:nvCxnSpPr>
        <p:spPr>
          <a:xfrm flipH="1">
            <a:off x="1271601" y="3816875"/>
            <a:ext cx="1306180" cy="208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5B4B313-1871-A57A-BCED-B0D25B411DBB}"/>
              </a:ext>
            </a:extLst>
          </p:cNvPr>
          <p:cNvSpPr/>
          <p:nvPr/>
        </p:nvSpPr>
        <p:spPr>
          <a:xfrm>
            <a:off x="1090433" y="4516444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6C34635-164A-D1D1-3070-F8BDC2580D4D}"/>
              </a:ext>
            </a:extLst>
          </p:cNvPr>
          <p:cNvCxnSpPr>
            <a:cxnSpLocks/>
            <a:stCxn id="57" idx="6"/>
            <a:endCxn id="51" idx="3"/>
          </p:cNvCxnSpPr>
          <p:nvPr/>
        </p:nvCxnSpPr>
        <p:spPr>
          <a:xfrm flipV="1">
            <a:off x="1326407" y="4513335"/>
            <a:ext cx="1320490" cy="1272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EB78D6C-64AE-6FA2-4DF3-BDCB1888032E}"/>
              </a:ext>
            </a:extLst>
          </p:cNvPr>
          <p:cNvCxnSpPr>
            <a:cxnSpLocks/>
            <a:stCxn id="57" idx="7"/>
            <a:endCxn id="50" idx="3"/>
          </p:cNvCxnSpPr>
          <p:nvPr/>
        </p:nvCxnSpPr>
        <p:spPr>
          <a:xfrm flipV="1">
            <a:off x="1291849" y="3904649"/>
            <a:ext cx="1320490" cy="6481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33C877-07C7-CC4B-C5F5-A0FB3FCC783F}"/>
                  </a:ext>
                </a:extLst>
              </p:cNvPr>
              <p:cNvSpPr txBox="1"/>
              <p:nvPr/>
            </p:nvSpPr>
            <p:spPr>
              <a:xfrm>
                <a:off x="4202508" y="1837060"/>
                <a:ext cx="2894447" cy="4778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2, 3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33C877-07C7-CC4B-C5F5-A0FB3FCC7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508" y="1837060"/>
                <a:ext cx="2894447" cy="477888"/>
              </a:xfrm>
              <a:prstGeom prst="rect">
                <a:avLst/>
              </a:prstGeom>
              <a:blipFill>
                <a:blip r:embed="rId10"/>
                <a:stretch>
                  <a:fillRect l="-2935" t="-6173" r="-2096" b="-246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0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 animBg="1"/>
      <p:bldP spid="3" grpId="0" animBg="1"/>
      <p:bldP spid="4" grpId="0" animBg="1"/>
      <p:bldP spid="5" grpId="0" animBg="1"/>
      <p:bldP spid="21" grpId="0" animBg="1"/>
      <p:bldP spid="24" grpId="0"/>
      <p:bldP spid="25" grpId="0" animBg="1"/>
      <p:bldP spid="26" grpId="0" animBg="1"/>
      <p:bldP spid="27" grpId="0" animBg="1"/>
      <p:bldP spid="28" grpId="0" animBg="1"/>
      <p:bldP spid="34" grpId="0" animBg="1"/>
      <p:bldP spid="38" grpId="0"/>
      <p:bldP spid="39" grpId="0"/>
      <p:bldP spid="40" grpId="0"/>
      <p:bldP spid="42" grpId="0"/>
      <p:bldP spid="43" grpId="0" animBg="1"/>
      <p:bldP spid="48" grpId="0" animBg="1"/>
      <p:bldP spid="49" grpId="0" animBg="1"/>
      <p:bldP spid="50" grpId="0" animBg="1"/>
      <p:bldP spid="51" grpId="0" animBg="1"/>
      <p:bldP spid="55" grpId="0"/>
      <p:bldP spid="57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9646F-AA6B-A958-25F7-9B20947F6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D725F5-ADA3-9091-C50C-84A6D69ADB3E}"/>
                  </a:ext>
                </a:extLst>
              </p:cNvPr>
              <p:cNvSpPr txBox="1"/>
              <p:nvPr/>
            </p:nvSpPr>
            <p:spPr>
              <a:xfrm>
                <a:off x="518722" y="229948"/>
                <a:ext cx="11341428" cy="14465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</a:rPr>
                  <a:t>Tree-Splitting Method (to upper bound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𝒆𝒙</m:t>
                    </m:r>
                    <m:d>
                      <m:dPr>
                        <m:sepChr m:val="∣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2060"/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Partition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 into “symmetric” tree subgraphs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Apply pigeonhole to limit # copies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-free graph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Apply tree-counting lemma to limit # edges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/>
                  <a:t>-free graph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D725F5-ADA3-9091-C50C-84A6D69AD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2" y="229948"/>
                <a:ext cx="11341428" cy="1446550"/>
              </a:xfrm>
              <a:prstGeom prst="rect">
                <a:avLst/>
              </a:prstGeom>
              <a:blipFill>
                <a:blip r:embed="rId2"/>
                <a:stretch>
                  <a:fillRect l="-429" t="-4184" b="-66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173F5EC-782F-B598-4107-C159EF035B6E}"/>
              </a:ext>
            </a:extLst>
          </p:cNvPr>
          <p:cNvSpPr txBox="1"/>
          <p:nvPr/>
        </p:nvSpPr>
        <p:spPr>
          <a:xfrm>
            <a:off x="1617407" y="2860480"/>
            <a:ext cx="8957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is </a:t>
            </a:r>
            <a:r>
              <a:rPr lang="en-US" sz="2400" i="1" dirty="0"/>
              <a:t>almost</a:t>
            </a:r>
            <a:r>
              <a:rPr lang="en-US" sz="2400" dirty="0"/>
              <a:t> the only general technique that is known in the area (if you don’t care about constant factors).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Many graphs have multiple ways to split into trees; one must yield a better bound than the others.</a:t>
            </a:r>
          </a:p>
        </p:txBody>
      </p:sp>
    </p:spTree>
    <p:extLst>
      <p:ext uri="{BB962C8B-B14F-4D97-AF65-F5344CB8AC3E}">
        <p14:creationId xmlns:p14="http://schemas.microsoft.com/office/powerpoint/2010/main" val="4039608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1D4ECB-8E45-ACB5-FA21-711FCA74D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DA7EF-141F-73DF-C5C8-91911DA7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945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/>
              <a:t>Part 4:</a:t>
            </a:r>
            <a:br>
              <a:rPr lang="en-US" sz="6100"/>
            </a:br>
            <a:r>
              <a:rPr lang="en-US" sz="6100"/>
              <a:t>Bipartite</a:t>
            </a:r>
            <a:br>
              <a:rPr lang="en-US" sz="6100"/>
            </a:br>
            <a:r>
              <a:rPr lang="en-US" sz="6100"/>
              <a:t>Turán</a:t>
            </a:r>
            <a:br>
              <a:rPr lang="en-US" sz="6100"/>
            </a:br>
            <a:r>
              <a:rPr lang="en-US" sz="6100"/>
              <a:t>Problems 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/mildlyinteresting - a tree with a twisted trunk">
            <a:extLst>
              <a:ext uri="{FF2B5EF4-FFF2-40B4-BE49-F238E27FC236}">
                <a16:creationId xmlns:a16="http://schemas.microsoft.com/office/drawing/2014/main" id="{FFED7C04-9995-BE4D-35B6-ED7AFD5D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803"/>
          <a:stretch>
            <a:fillRect/>
          </a:stretch>
        </p:blipFill>
        <p:spPr bwMode="auto"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7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38C40-7998-C1AB-47CC-63BF6EDC7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may contain Lamp Flashlight Electrical Device Microphone and Light">
            <a:extLst>
              <a:ext uri="{FF2B5EF4-FFF2-40B4-BE49-F238E27FC236}">
                <a16:creationId xmlns:a16="http://schemas.microsoft.com/office/drawing/2014/main" id="{B985F0F9-7901-55BF-6F33-8B8C3868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0101F-5F92-7270-7E91-3093E3168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Part 1:</a:t>
            </a:r>
            <a:br>
              <a:rPr lang="en-US" sz="4800"/>
            </a:br>
            <a:r>
              <a:rPr lang="en-US" sz="4800"/>
              <a:t>Turán’s Theorem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572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0500F-53FF-D593-5B90-0AC01A694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C39D6F7-823F-3C57-1CC1-185CD5A3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Bipartite </a:t>
            </a:r>
            <a:r>
              <a:rPr lang="en-US" dirty="0" err="1"/>
              <a:t>Turán</a:t>
            </a:r>
            <a:r>
              <a:rPr lang="en-US" dirty="0"/>
              <a:t> Problems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555E6C-41CE-7E39-934E-C4997DA300D8}"/>
                  </a:ext>
                </a:extLst>
              </p:cNvPr>
              <p:cNvSpPr txBox="1"/>
              <p:nvPr/>
            </p:nvSpPr>
            <p:spPr>
              <a:xfrm>
                <a:off x="4511393" y="1572471"/>
                <a:ext cx="2983381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555E6C-41CE-7E39-934E-C4997DA30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393" y="1572471"/>
                <a:ext cx="2983381" cy="461665"/>
              </a:xfrm>
              <a:prstGeom prst="rect">
                <a:avLst/>
              </a:prstGeom>
              <a:blipFill>
                <a:blip r:embed="rId2"/>
                <a:stretch>
                  <a:fillRect l="-2851" t="-8974" r="-2240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D26F8B-7576-629D-575E-398B236899F5}"/>
                  </a:ext>
                </a:extLst>
              </p:cNvPr>
              <p:cNvSpPr txBox="1"/>
              <p:nvPr/>
            </p:nvSpPr>
            <p:spPr>
              <a:xfrm>
                <a:off x="1640043" y="2212083"/>
                <a:ext cx="891192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The strategy of counting 2-paths will work again.</a:t>
                </a:r>
              </a:p>
              <a:p>
                <a:pPr algn="ctr"/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be the sides of a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 subgraphs.</a:t>
                </a:r>
              </a:p>
              <a:p>
                <a:pPr algn="ctr"/>
                <a:r>
                  <a:rPr lang="en-US" sz="2000" dirty="0"/>
                  <a:t>This time, the sides of the bipartite graph lead to </a:t>
                </a:r>
                <a:r>
                  <a:rPr lang="en-US" sz="2000" i="1" dirty="0"/>
                  <a:t>two</a:t>
                </a:r>
                <a:r>
                  <a:rPr lang="en-US" sz="2000" dirty="0"/>
                  <a:t> tree-factoring inequalities: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D26F8B-7576-629D-575E-398B23689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043" y="2212083"/>
                <a:ext cx="8911927" cy="1015663"/>
              </a:xfrm>
              <a:prstGeom prst="rect">
                <a:avLst/>
              </a:prstGeom>
              <a:blipFill>
                <a:blip r:embed="rId3"/>
                <a:stretch>
                  <a:fillRect l="-205" t="-3614" r="-205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7AF8F064-F152-14C0-07CD-9BEBD19A85A3}"/>
              </a:ext>
            </a:extLst>
          </p:cNvPr>
          <p:cNvSpPr/>
          <p:nvPr/>
        </p:nvSpPr>
        <p:spPr>
          <a:xfrm>
            <a:off x="4190866" y="4234540"/>
            <a:ext cx="1094529" cy="24580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(n nodes)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749AE3-3E61-85E0-E0B4-7B39AC559DF7}"/>
              </a:ext>
            </a:extLst>
          </p:cNvPr>
          <p:cNvSpPr/>
          <p:nvPr/>
        </p:nvSpPr>
        <p:spPr>
          <a:xfrm>
            <a:off x="6482051" y="4234540"/>
            <a:ext cx="1012723" cy="24580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(p nodes)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EFA125-96A0-9ABF-B36B-FA3593FF1720}"/>
              </a:ext>
            </a:extLst>
          </p:cNvPr>
          <p:cNvSpPr/>
          <p:nvPr/>
        </p:nvSpPr>
        <p:spPr>
          <a:xfrm>
            <a:off x="6607811" y="5247263"/>
            <a:ext cx="216309" cy="2163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EC3DC1-30A2-EB76-47BF-1A940CB39750}"/>
              </a:ext>
            </a:extLst>
          </p:cNvPr>
          <p:cNvSpPr/>
          <p:nvPr/>
        </p:nvSpPr>
        <p:spPr>
          <a:xfrm>
            <a:off x="6607810" y="5861778"/>
            <a:ext cx="216309" cy="2163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08CAFE-4AB4-7588-61AC-1982805F5DFC}"/>
                  </a:ext>
                </a:extLst>
              </p:cNvPr>
              <p:cNvSpPr txBox="1"/>
              <p:nvPr/>
            </p:nvSpPr>
            <p:spPr>
              <a:xfrm>
                <a:off x="353961" y="4931090"/>
                <a:ext cx="3594510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 2-paths with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08CAFE-4AB4-7588-61AC-1982805F5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1" y="4931090"/>
                <a:ext cx="3594510" cy="369332"/>
              </a:xfrm>
              <a:prstGeom prst="rect">
                <a:avLst/>
              </a:prstGeom>
              <a:blipFill>
                <a:blip r:embed="rId4"/>
                <a:stretch>
                  <a:fillRect l="-839" t="-3030" b="-2121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B0075EA1-0B5E-7D4B-AFAB-E085C332F943}"/>
              </a:ext>
            </a:extLst>
          </p:cNvPr>
          <p:cNvSpPr/>
          <p:nvPr/>
        </p:nvSpPr>
        <p:spPr>
          <a:xfrm>
            <a:off x="5036971" y="5179270"/>
            <a:ext cx="216309" cy="2163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AB3D63-42EA-FD6F-55DA-549B3CFAAA28}"/>
              </a:ext>
            </a:extLst>
          </p:cNvPr>
          <p:cNvSpPr/>
          <p:nvPr/>
        </p:nvSpPr>
        <p:spPr>
          <a:xfrm>
            <a:off x="5036970" y="5691883"/>
            <a:ext cx="216309" cy="2163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CE09FF-DA41-7F24-D299-095284FE1E65}"/>
              </a:ext>
            </a:extLst>
          </p:cNvPr>
          <p:cNvCxnSpPr>
            <a:stCxn id="21" idx="6"/>
            <a:endCxn id="14" idx="2"/>
          </p:cNvCxnSpPr>
          <p:nvPr/>
        </p:nvCxnSpPr>
        <p:spPr>
          <a:xfrm>
            <a:off x="5253280" y="5287425"/>
            <a:ext cx="1354531" cy="679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3D7878A-BDDA-DE15-D3E5-948928BDCEE0}"/>
              </a:ext>
            </a:extLst>
          </p:cNvPr>
          <p:cNvCxnSpPr>
            <a:cxnSpLocks/>
            <a:stCxn id="22" idx="6"/>
            <a:endCxn id="14" idx="2"/>
          </p:cNvCxnSpPr>
          <p:nvPr/>
        </p:nvCxnSpPr>
        <p:spPr>
          <a:xfrm flipV="1">
            <a:off x="5253279" y="5355418"/>
            <a:ext cx="1354532" cy="4446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B26182-0BD9-45CF-79D0-A019943D0EB0}"/>
              </a:ext>
            </a:extLst>
          </p:cNvPr>
          <p:cNvCxnSpPr>
            <a:cxnSpLocks/>
            <a:stCxn id="22" idx="6"/>
            <a:endCxn id="18" idx="2"/>
          </p:cNvCxnSpPr>
          <p:nvPr/>
        </p:nvCxnSpPr>
        <p:spPr>
          <a:xfrm>
            <a:off x="5253279" y="5800038"/>
            <a:ext cx="1354531" cy="169895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FB1D560-E1F5-46CC-02F1-A56215A9F211}"/>
              </a:ext>
            </a:extLst>
          </p:cNvPr>
          <p:cNvCxnSpPr>
            <a:cxnSpLocks/>
            <a:stCxn id="21" idx="5"/>
            <a:endCxn id="18" idx="1"/>
          </p:cNvCxnSpPr>
          <p:nvPr/>
        </p:nvCxnSpPr>
        <p:spPr>
          <a:xfrm>
            <a:off x="5221602" y="5363901"/>
            <a:ext cx="1417886" cy="529555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80C48DE-32CE-C886-50B9-A8D377D8B841}"/>
              </a:ext>
            </a:extLst>
          </p:cNvPr>
          <p:cNvSpPr txBox="1"/>
          <p:nvPr/>
        </p:nvSpPr>
        <p:spPr>
          <a:xfrm>
            <a:off x="2624327" y="5394584"/>
            <a:ext cx="144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Pigeonhole Principle</a:t>
            </a:r>
          </a:p>
        </p:txBody>
      </p:sp>
    </p:spTree>
    <p:extLst>
      <p:ext uri="{BB962C8B-B14F-4D97-AF65-F5344CB8AC3E}">
        <p14:creationId xmlns:p14="http://schemas.microsoft.com/office/powerpoint/2010/main" val="6152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8" grpId="0" animBg="1"/>
      <p:bldP spid="19" grpId="0"/>
      <p:bldP spid="21" grpId="0" animBg="1"/>
      <p:bldP spid="22" grpId="0" animBg="1"/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0D9B8-AC9D-7A31-3DC5-421A2C9FC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A4ABE6-2AC8-2D89-E6AD-158AF43B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Bipartite </a:t>
            </a:r>
            <a:r>
              <a:rPr lang="en-US" dirty="0" err="1"/>
              <a:t>Turán</a:t>
            </a:r>
            <a:r>
              <a:rPr lang="en-US" dirty="0"/>
              <a:t> Problems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C4A44-353D-9649-CD19-E369647EA986}"/>
                  </a:ext>
                </a:extLst>
              </p:cNvPr>
              <p:cNvSpPr txBox="1"/>
              <p:nvPr/>
            </p:nvSpPr>
            <p:spPr>
              <a:xfrm>
                <a:off x="4511393" y="1572471"/>
                <a:ext cx="2983381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C4A44-353D-9649-CD19-E369647EA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393" y="1572471"/>
                <a:ext cx="2983381" cy="461665"/>
              </a:xfrm>
              <a:prstGeom prst="rect">
                <a:avLst/>
              </a:prstGeom>
              <a:blipFill>
                <a:blip r:embed="rId2"/>
                <a:stretch>
                  <a:fillRect l="-2851" t="-8974" r="-2240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3F6DA9-B288-BF4E-64CD-BD4BCC35607C}"/>
                  </a:ext>
                </a:extLst>
              </p:cNvPr>
              <p:cNvSpPr txBox="1"/>
              <p:nvPr/>
            </p:nvSpPr>
            <p:spPr>
              <a:xfrm>
                <a:off x="1646455" y="2212083"/>
                <a:ext cx="889910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The strategy of counting 2-paths will work again.</a:t>
                </a:r>
              </a:p>
              <a:p>
                <a:pPr algn="ctr"/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be the sides of a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 subgraphs.</a:t>
                </a:r>
              </a:p>
              <a:p>
                <a:pPr algn="ctr"/>
                <a:r>
                  <a:rPr lang="en-US" sz="2000" dirty="0"/>
                  <a:t>This time, the sides of the bipartite graph lead to </a:t>
                </a:r>
                <a:r>
                  <a:rPr lang="en-US" sz="2000" i="1" dirty="0"/>
                  <a:t>two</a:t>
                </a:r>
                <a:r>
                  <a:rPr lang="en-US" sz="2000" dirty="0"/>
                  <a:t> tree-factoring inequalities: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3F6DA9-B288-BF4E-64CD-BD4BCC356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455" y="2212083"/>
                <a:ext cx="8899103" cy="1015663"/>
              </a:xfrm>
              <a:prstGeom prst="rect">
                <a:avLst/>
              </a:prstGeom>
              <a:blipFill>
                <a:blip r:embed="rId3"/>
                <a:stretch>
                  <a:fillRect l="-274" t="-3614" r="-27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5E33BF24-532C-BD2B-0914-8275F956CA6D}"/>
              </a:ext>
            </a:extLst>
          </p:cNvPr>
          <p:cNvSpPr/>
          <p:nvPr/>
        </p:nvSpPr>
        <p:spPr>
          <a:xfrm>
            <a:off x="4190866" y="4234540"/>
            <a:ext cx="1094529" cy="24580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(n nodes)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BCF2DA-7FFA-EBF7-5F12-75D336B907D8}"/>
              </a:ext>
            </a:extLst>
          </p:cNvPr>
          <p:cNvSpPr/>
          <p:nvPr/>
        </p:nvSpPr>
        <p:spPr>
          <a:xfrm>
            <a:off x="6482051" y="4234540"/>
            <a:ext cx="1012723" cy="24580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(p nodes)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86D0C0-3B05-D3B6-3E54-2426CB4AC9FA}"/>
              </a:ext>
            </a:extLst>
          </p:cNvPr>
          <p:cNvSpPr/>
          <p:nvPr/>
        </p:nvSpPr>
        <p:spPr>
          <a:xfrm>
            <a:off x="6607811" y="5247263"/>
            <a:ext cx="216309" cy="2163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5BD966-AD93-EA63-2691-DB46D6461F6C}"/>
              </a:ext>
            </a:extLst>
          </p:cNvPr>
          <p:cNvSpPr/>
          <p:nvPr/>
        </p:nvSpPr>
        <p:spPr>
          <a:xfrm>
            <a:off x="6607810" y="5861778"/>
            <a:ext cx="216309" cy="2163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28FCFC0-10AA-D458-93BD-7E462D62225C}"/>
              </a:ext>
            </a:extLst>
          </p:cNvPr>
          <p:cNvSpPr/>
          <p:nvPr/>
        </p:nvSpPr>
        <p:spPr>
          <a:xfrm>
            <a:off x="5036971" y="5179270"/>
            <a:ext cx="216309" cy="21630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96AFBE-23BF-5F2D-3D6E-93F7C17664AE}"/>
              </a:ext>
            </a:extLst>
          </p:cNvPr>
          <p:cNvSpPr/>
          <p:nvPr/>
        </p:nvSpPr>
        <p:spPr>
          <a:xfrm>
            <a:off x="5036970" y="5691883"/>
            <a:ext cx="216309" cy="21630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3E8FA5-D546-98C6-A5D5-80FB454F0C68}"/>
              </a:ext>
            </a:extLst>
          </p:cNvPr>
          <p:cNvCxnSpPr>
            <a:stCxn id="21" idx="6"/>
            <a:endCxn id="14" idx="2"/>
          </p:cNvCxnSpPr>
          <p:nvPr/>
        </p:nvCxnSpPr>
        <p:spPr>
          <a:xfrm>
            <a:off x="5253280" y="5287425"/>
            <a:ext cx="1354531" cy="679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7469A4-E808-32BB-5A8B-C599A5D74745}"/>
              </a:ext>
            </a:extLst>
          </p:cNvPr>
          <p:cNvCxnSpPr>
            <a:cxnSpLocks/>
            <a:stCxn id="22" idx="6"/>
            <a:endCxn id="14" idx="2"/>
          </p:cNvCxnSpPr>
          <p:nvPr/>
        </p:nvCxnSpPr>
        <p:spPr>
          <a:xfrm flipV="1">
            <a:off x="5253279" y="5355418"/>
            <a:ext cx="1354532" cy="44462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8FB834A-9700-A6D0-2377-B4E2BA9876AD}"/>
              </a:ext>
            </a:extLst>
          </p:cNvPr>
          <p:cNvCxnSpPr>
            <a:cxnSpLocks/>
            <a:stCxn id="22" idx="6"/>
            <a:endCxn id="18" idx="2"/>
          </p:cNvCxnSpPr>
          <p:nvPr/>
        </p:nvCxnSpPr>
        <p:spPr>
          <a:xfrm>
            <a:off x="5253279" y="5800038"/>
            <a:ext cx="1354531" cy="169895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7DBADD-ED4D-3053-A97E-459D6360615F}"/>
              </a:ext>
            </a:extLst>
          </p:cNvPr>
          <p:cNvCxnSpPr>
            <a:cxnSpLocks/>
            <a:stCxn id="21" idx="5"/>
            <a:endCxn id="18" idx="1"/>
          </p:cNvCxnSpPr>
          <p:nvPr/>
        </p:nvCxnSpPr>
        <p:spPr>
          <a:xfrm>
            <a:off x="5221602" y="5363901"/>
            <a:ext cx="1417886" cy="529555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F0F47-9510-4C85-373A-2C72303903B6}"/>
                  </a:ext>
                </a:extLst>
              </p:cNvPr>
              <p:cNvSpPr txBox="1"/>
              <p:nvPr/>
            </p:nvSpPr>
            <p:spPr>
              <a:xfrm>
                <a:off x="7880555" y="4948358"/>
                <a:ext cx="3587521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 2-paths with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AF0F47-9510-4C85-373A-2C7230390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555" y="4948358"/>
                <a:ext cx="3587521" cy="369332"/>
              </a:xfrm>
              <a:prstGeom prst="rect">
                <a:avLst/>
              </a:prstGeom>
              <a:blipFill>
                <a:blip r:embed="rId4"/>
                <a:stretch>
                  <a:fillRect l="-1010" t="-3030" b="-2121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71EBA4-5780-4CAE-3BD6-8EB1DA8138FE}"/>
                  </a:ext>
                </a:extLst>
              </p:cNvPr>
              <p:cNvSpPr txBox="1"/>
              <p:nvPr/>
            </p:nvSpPr>
            <p:spPr>
              <a:xfrm>
                <a:off x="353961" y="4931090"/>
                <a:ext cx="3594510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 2-paths with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71EBA4-5780-4CAE-3BD6-8EB1DA813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1" y="4931090"/>
                <a:ext cx="3594510" cy="369332"/>
              </a:xfrm>
              <a:prstGeom prst="rect">
                <a:avLst/>
              </a:prstGeom>
              <a:blipFill>
                <a:blip r:embed="rId5"/>
                <a:stretch>
                  <a:fillRect l="-839" t="-3030" b="-2121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A2D2D8A-8E4C-445C-65E0-BAC0D9FA7EE2}"/>
              </a:ext>
            </a:extLst>
          </p:cNvPr>
          <p:cNvSpPr txBox="1"/>
          <p:nvPr/>
        </p:nvSpPr>
        <p:spPr>
          <a:xfrm>
            <a:off x="10220124" y="5348950"/>
            <a:ext cx="144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Pigeonhole Principle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5FD489-2867-0B64-32D6-48641F9DBCA8}"/>
              </a:ext>
            </a:extLst>
          </p:cNvPr>
          <p:cNvSpPr txBox="1"/>
          <p:nvPr/>
        </p:nvSpPr>
        <p:spPr>
          <a:xfrm>
            <a:off x="2547594" y="5345017"/>
            <a:ext cx="144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Pigeonhole Principle</a:t>
            </a:r>
          </a:p>
        </p:txBody>
      </p:sp>
    </p:spTree>
    <p:extLst>
      <p:ext uri="{BB962C8B-B14F-4D97-AF65-F5344CB8AC3E}">
        <p14:creationId xmlns:p14="http://schemas.microsoft.com/office/powerpoint/2010/main" val="1161523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2AF82-410E-24C2-B416-1EC35793B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89F16C4-2F7C-542F-5E55-661661A6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Bipartite </a:t>
            </a:r>
            <a:r>
              <a:rPr lang="en-US" dirty="0" err="1"/>
              <a:t>Turán</a:t>
            </a:r>
            <a:r>
              <a:rPr lang="en-US" dirty="0"/>
              <a:t> Problems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78CAD5-AF3A-1F9C-F142-74DE44BFA264}"/>
                  </a:ext>
                </a:extLst>
              </p:cNvPr>
              <p:cNvSpPr txBox="1"/>
              <p:nvPr/>
            </p:nvSpPr>
            <p:spPr>
              <a:xfrm>
                <a:off x="4511393" y="1572471"/>
                <a:ext cx="2983381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78CAD5-AF3A-1F9C-F142-74DE44BFA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393" y="1572471"/>
                <a:ext cx="2983381" cy="461665"/>
              </a:xfrm>
              <a:prstGeom prst="rect">
                <a:avLst/>
              </a:prstGeom>
              <a:blipFill>
                <a:blip r:embed="rId2"/>
                <a:stretch>
                  <a:fillRect l="-2851" t="-8974" r="-2240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329BD-7A4A-1F5E-15AB-BC485DC3D29B}"/>
                  </a:ext>
                </a:extLst>
              </p:cNvPr>
              <p:cNvSpPr txBox="1"/>
              <p:nvPr/>
            </p:nvSpPr>
            <p:spPr>
              <a:xfrm>
                <a:off x="578729" y="2212083"/>
                <a:ext cx="1103456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The strategy of counting 2-paths will work again.</a:t>
                </a:r>
              </a:p>
              <a:p>
                <a:pPr algn="ctr"/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be the sides of a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 subgraphs.</a:t>
                </a:r>
              </a:p>
              <a:p>
                <a:pPr algn="ctr"/>
                <a:r>
                  <a:rPr lang="en-US" sz="2000" dirty="0"/>
                  <a:t>This time, the sides of the bipartite graph lead to </a:t>
                </a:r>
                <a:r>
                  <a:rPr lang="en-US" sz="2000" i="1" dirty="0"/>
                  <a:t>two</a:t>
                </a:r>
                <a:r>
                  <a:rPr lang="en-US" sz="2000" dirty="0"/>
                  <a:t> tree-factoring inequalities:</a:t>
                </a:r>
              </a:p>
              <a:p>
                <a:pPr algn="ctr"/>
                <a:r>
                  <a:rPr lang="en-US" sz="2000" b="1" dirty="0">
                    <a:solidFill>
                      <a:srgbClr val="7030A0"/>
                    </a:solidFill>
                  </a:rPr>
                  <a:t>Both</a:t>
                </a:r>
                <a:r>
                  <a:rPr lang="en-US" sz="2000" dirty="0"/>
                  <a:t> inequalities can be useful, depending on which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is bigger.  The bound is the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min</a:t>
                </a:r>
                <a:r>
                  <a:rPr lang="en-US" sz="2000" dirty="0"/>
                  <a:t> of these.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329BD-7A4A-1F5E-15AB-BC485DC3D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29" y="2212083"/>
                <a:ext cx="11034560" cy="1323439"/>
              </a:xfrm>
              <a:prstGeom prst="rect">
                <a:avLst/>
              </a:prstGeom>
              <a:blipFill>
                <a:blip r:embed="rId3"/>
                <a:stretch>
                  <a:fillRect l="-497" t="-2765" r="-552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F57ADF9C-62AC-BC54-717B-ABF810003C36}"/>
              </a:ext>
            </a:extLst>
          </p:cNvPr>
          <p:cNvSpPr/>
          <p:nvPr/>
        </p:nvSpPr>
        <p:spPr>
          <a:xfrm>
            <a:off x="4190866" y="4234540"/>
            <a:ext cx="1094529" cy="24580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(n nodes)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E58548-C4D2-578C-3CD1-AF1427646409}"/>
              </a:ext>
            </a:extLst>
          </p:cNvPr>
          <p:cNvSpPr/>
          <p:nvPr/>
        </p:nvSpPr>
        <p:spPr>
          <a:xfrm>
            <a:off x="6482051" y="4234540"/>
            <a:ext cx="1012723" cy="24580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(p nodes)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E1CF5A-52F6-7EB0-14DB-D3FBC0B28886}"/>
              </a:ext>
            </a:extLst>
          </p:cNvPr>
          <p:cNvSpPr/>
          <p:nvPr/>
        </p:nvSpPr>
        <p:spPr>
          <a:xfrm>
            <a:off x="6607811" y="5247263"/>
            <a:ext cx="216309" cy="2163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71D383-9AFA-574B-E395-7AE9B3106A42}"/>
              </a:ext>
            </a:extLst>
          </p:cNvPr>
          <p:cNvSpPr/>
          <p:nvPr/>
        </p:nvSpPr>
        <p:spPr>
          <a:xfrm>
            <a:off x="6607810" y="5861778"/>
            <a:ext cx="216309" cy="2163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F96C6E-1ECD-9EC5-5E6F-C70EC437740E}"/>
              </a:ext>
            </a:extLst>
          </p:cNvPr>
          <p:cNvSpPr/>
          <p:nvPr/>
        </p:nvSpPr>
        <p:spPr>
          <a:xfrm>
            <a:off x="5036971" y="5179270"/>
            <a:ext cx="216309" cy="21630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F709BF9-9A88-F513-0A0C-900AD1D18521}"/>
              </a:ext>
            </a:extLst>
          </p:cNvPr>
          <p:cNvSpPr/>
          <p:nvPr/>
        </p:nvSpPr>
        <p:spPr>
          <a:xfrm>
            <a:off x="5036970" y="5691883"/>
            <a:ext cx="216309" cy="21630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B283DA-14E5-9F3D-6E0B-8D773E05C062}"/>
              </a:ext>
            </a:extLst>
          </p:cNvPr>
          <p:cNvCxnSpPr>
            <a:stCxn id="21" idx="6"/>
            <a:endCxn id="14" idx="2"/>
          </p:cNvCxnSpPr>
          <p:nvPr/>
        </p:nvCxnSpPr>
        <p:spPr>
          <a:xfrm>
            <a:off x="5253280" y="5287425"/>
            <a:ext cx="1354531" cy="679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2BB3A3-26AA-3AE8-69B0-AD666B7A925D}"/>
              </a:ext>
            </a:extLst>
          </p:cNvPr>
          <p:cNvCxnSpPr>
            <a:cxnSpLocks/>
            <a:stCxn id="22" idx="6"/>
            <a:endCxn id="14" idx="2"/>
          </p:cNvCxnSpPr>
          <p:nvPr/>
        </p:nvCxnSpPr>
        <p:spPr>
          <a:xfrm flipV="1">
            <a:off x="5253279" y="5355418"/>
            <a:ext cx="1354532" cy="44462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D999BB-1846-709D-281C-118C7D9E5836}"/>
              </a:ext>
            </a:extLst>
          </p:cNvPr>
          <p:cNvCxnSpPr>
            <a:cxnSpLocks/>
            <a:stCxn id="22" idx="6"/>
            <a:endCxn id="18" idx="2"/>
          </p:cNvCxnSpPr>
          <p:nvPr/>
        </p:nvCxnSpPr>
        <p:spPr>
          <a:xfrm>
            <a:off x="5253279" y="5800038"/>
            <a:ext cx="1354531" cy="169895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4740304-9528-D0C6-E977-4D0B11E913F7}"/>
              </a:ext>
            </a:extLst>
          </p:cNvPr>
          <p:cNvCxnSpPr>
            <a:cxnSpLocks/>
            <a:stCxn id="21" idx="5"/>
            <a:endCxn id="18" idx="1"/>
          </p:cNvCxnSpPr>
          <p:nvPr/>
        </p:nvCxnSpPr>
        <p:spPr>
          <a:xfrm>
            <a:off x="5221602" y="5363901"/>
            <a:ext cx="1417886" cy="529555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75A9CE-4B44-150D-D094-0E8C7D9980CB}"/>
                  </a:ext>
                </a:extLst>
              </p:cNvPr>
              <p:cNvSpPr txBox="1"/>
              <p:nvPr/>
            </p:nvSpPr>
            <p:spPr>
              <a:xfrm>
                <a:off x="7880555" y="4948358"/>
                <a:ext cx="3587521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 2-paths with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75A9CE-4B44-150D-D094-0E8C7D998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555" y="4948358"/>
                <a:ext cx="3587521" cy="369332"/>
              </a:xfrm>
              <a:prstGeom prst="rect">
                <a:avLst/>
              </a:prstGeom>
              <a:blipFill>
                <a:blip r:embed="rId4"/>
                <a:stretch>
                  <a:fillRect l="-1010" t="-3030" b="-2121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C2146F-CA89-24C8-9234-0B5FB9F5A2CA}"/>
                  </a:ext>
                </a:extLst>
              </p:cNvPr>
              <p:cNvSpPr txBox="1"/>
              <p:nvPr/>
            </p:nvSpPr>
            <p:spPr>
              <a:xfrm>
                <a:off x="353961" y="4931090"/>
                <a:ext cx="3594510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 2-paths with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C2146F-CA89-24C8-9234-0B5FB9F5A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1" y="4931090"/>
                <a:ext cx="3594510" cy="369332"/>
              </a:xfrm>
              <a:prstGeom prst="rect">
                <a:avLst/>
              </a:prstGeom>
              <a:blipFill>
                <a:blip r:embed="rId5"/>
                <a:stretch>
                  <a:fillRect l="-839" t="-3030" b="-2121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DD26817-534B-684E-A597-E3E38B02BDD0}"/>
              </a:ext>
            </a:extLst>
          </p:cNvPr>
          <p:cNvSpPr txBox="1"/>
          <p:nvPr/>
        </p:nvSpPr>
        <p:spPr>
          <a:xfrm>
            <a:off x="1010581" y="5422252"/>
            <a:ext cx="2285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(algebra omitted)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E06BA-495B-2AB7-D0AC-569F30F6506B}"/>
              </a:ext>
            </a:extLst>
          </p:cNvPr>
          <p:cNvSpPr txBox="1"/>
          <p:nvPr/>
        </p:nvSpPr>
        <p:spPr>
          <a:xfrm>
            <a:off x="8754891" y="5395579"/>
            <a:ext cx="2285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(algebra omitted)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E8E44C-2E7F-1B9B-7F8D-09BBB9646D7A}"/>
                  </a:ext>
                </a:extLst>
              </p:cNvPr>
              <p:cNvSpPr txBox="1"/>
              <p:nvPr/>
            </p:nvSpPr>
            <p:spPr>
              <a:xfrm>
                <a:off x="93022" y="5999440"/>
                <a:ext cx="4147523" cy="475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𝒆𝒙</m:t>
                      </m:r>
                      <m:d>
                        <m:dPr>
                          <m:endChr m:val="|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E8E44C-2E7F-1B9B-7F8D-09BBB9646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2" y="5999440"/>
                <a:ext cx="4147523" cy="475451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BD2A5A-C05B-F5FF-3314-6E5C1DCD97DC}"/>
                  </a:ext>
                </a:extLst>
              </p:cNvPr>
              <p:cNvSpPr txBox="1"/>
              <p:nvPr/>
            </p:nvSpPr>
            <p:spPr>
              <a:xfrm>
                <a:off x="7841276" y="6017424"/>
                <a:ext cx="4257702" cy="475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𝒆𝒙</m:t>
                      </m:r>
                      <m:d>
                        <m:dPr>
                          <m:endChr m:val="|"/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BD2A5A-C05B-F5FF-3314-6E5C1DCD9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276" y="6017424"/>
                <a:ext cx="4257702" cy="475451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6B177-C214-5A54-CA4C-A7566885D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46A63D-4AC6-4D49-E80F-E32EA675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Bipartite </a:t>
            </a:r>
            <a:r>
              <a:rPr lang="en-US" dirty="0" err="1"/>
              <a:t>Turán</a:t>
            </a:r>
            <a:r>
              <a:rPr lang="en-US" dirty="0"/>
              <a:t> Problems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169DCF-6AF4-52CE-3F21-3C56AE10AF44}"/>
                  </a:ext>
                </a:extLst>
              </p:cNvPr>
              <p:cNvSpPr txBox="1"/>
              <p:nvPr/>
            </p:nvSpPr>
            <p:spPr>
              <a:xfrm>
                <a:off x="4511393" y="1572471"/>
                <a:ext cx="3078343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169DCF-6AF4-52CE-3F21-3C56AE10A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393" y="1572471"/>
                <a:ext cx="3078343" cy="461665"/>
              </a:xfrm>
              <a:prstGeom prst="rect">
                <a:avLst/>
              </a:prstGeom>
              <a:blipFill>
                <a:blip r:embed="rId2"/>
                <a:stretch>
                  <a:fillRect l="-2761"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C20D467-D997-D3CE-4BCC-9AB57E565410}"/>
              </a:ext>
            </a:extLst>
          </p:cNvPr>
          <p:cNvSpPr txBox="1"/>
          <p:nvPr/>
        </p:nvSpPr>
        <p:spPr>
          <a:xfrm>
            <a:off x="1167632" y="2338973"/>
            <a:ext cx="9856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The strategy of counting 3-paths will work again.</a:t>
            </a:r>
          </a:p>
          <a:p>
            <a:pPr algn="ctr"/>
            <a:r>
              <a:rPr lang="en-US" sz="2000" dirty="0"/>
              <a:t>Since 3-paths start and end on different sides, there is only one tree-factoring inequality.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3E07BF-CAEA-FCE3-6862-5DEE8F58BD7A}"/>
              </a:ext>
            </a:extLst>
          </p:cNvPr>
          <p:cNvSpPr/>
          <p:nvPr/>
        </p:nvSpPr>
        <p:spPr>
          <a:xfrm>
            <a:off x="6321105" y="3749141"/>
            <a:ext cx="1094529" cy="24580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(n nodes)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987FC1-1A90-0647-37E1-60BF5D6E43C9}"/>
              </a:ext>
            </a:extLst>
          </p:cNvPr>
          <p:cNvSpPr/>
          <p:nvPr/>
        </p:nvSpPr>
        <p:spPr>
          <a:xfrm>
            <a:off x="8612290" y="3749141"/>
            <a:ext cx="1012723" cy="24580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(p nodes)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5B06ED3-F3F6-19FF-3FFC-BA46CA53C7A4}"/>
              </a:ext>
            </a:extLst>
          </p:cNvPr>
          <p:cNvSpPr/>
          <p:nvPr/>
        </p:nvSpPr>
        <p:spPr>
          <a:xfrm>
            <a:off x="8738050" y="4761864"/>
            <a:ext cx="216309" cy="2163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0C111A-42E6-46E9-B315-9A7F18367CF6}"/>
              </a:ext>
            </a:extLst>
          </p:cNvPr>
          <p:cNvSpPr/>
          <p:nvPr/>
        </p:nvSpPr>
        <p:spPr>
          <a:xfrm>
            <a:off x="8738049" y="5376379"/>
            <a:ext cx="216309" cy="2163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570B1BF-EABB-F12C-8336-A95FB7139F76}"/>
              </a:ext>
            </a:extLst>
          </p:cNvPr>
          <p:cNvSpPr/>
          <p:nvPr/>
        </p:nvSpPr>
        <p:spPr>
          <a:xfrm>
            <a:off x="7167208" y="4313917"/>
            <a:ext cx="216309" cy="21630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F56A94-AE4D-7A8D-FE9F-136B13896395}"/>
              </a:ext>
            </a:extLst>
          </p:cNvPr>
          <p:cNvSpPr/>
          <p:nvPr/>
        </p:nvSpPr>
        <p:spPr>
          <a:xfrm>
            <a:off x="7167209" y="5206484"/>
            <a:ext cx="216309" cy="21630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47F3B0-C52B-2702-3FA2-A71148A4D0C3}"/>
              </a:ext>
            </a:extLst>
          </p:cNvPr>
          <p:cNvCxnSpPr>
            <a:stCxn id="21" idx="6"/>
            <a:endCxn id="14" idx="2"/>
          </p:cNvCxnSpPr>
          <p:nvPr/>
        </p:nvCxnSpPr>
        <p:spPr>
          <a:xfrm>
            <a:off x="7383517" y="4422072"/>
            <a:ext cx="1354533" cy="4479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6517388-7995-37C3-5C25-BE18FD5765C7}"/>
              </a:ext>
            </a:extLst>
          </p:cNvPr>
          <p:cNvCxnSpPr>
            <a:cxnSpLocks/>
            <a:stCxn id="22" idx="6"/>
            <a:endCxn id="18" idx="2"/>
          </p:cNvCxnSpPr>
          <p:nvPr/>
        </p:nvCxnSpPr>
        <p:spPr>
          <a:xfrm>
            <a:off x="7383518" y="5314639"/>
            <a:ext cx="1354531" cy="169895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F3F01BC-9D53-13A1-1BB0-E07BE550D595}"/>
              </a:ext>
            </a:extLst>
          </p:cNvPr>
          <p:cNvCxnSpPr>
            <a:cxnSpLocks/>
            <a:stCxn id="21" idx="5"/>
            <a:endCxn id="18" idx="1"/>
          </p:cNvCxnSpPr>
          <p:nvPr/>
        </p:nvCxnSpPr>
        <p:spPr>
          <a:xfrm>
            <a:off x="7351839" y="4498548"/>
            <a:ext cx="1417888" cy="909509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755DB6-10CE-C014-5FC2-F8CB0B62CC90}"/>
                  </a:ext>
                </a:extLst>
              </p:cNvPr>
              <p:cNvSpPr txBox="1"/>
              <p:nvPr/>
            </p:nvSpPr>
            <p:spPr>
              <a:xfrm>
                <a:off x="2034263" y="3852252"/>
                <a:ext cx="2164375" cy="4616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# 3-paths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755DB6-10CE-C014-5FC2-F8CB0B62C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263" y="3852252"/>
                <a:ext cx="2164375" cy="461665"/>
              </a:xfrm>
              <a:prstGeom prst="rect">
                <a:avLst/>
              </a:prstGeom>
              <a:blipFill>
                <a:blip r:embed="rId3"/>
                <a:stretch>
                  <a:fillRect l="-3601" t="-6098" b="-2317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F2C09A8-FB84-96DB-39B8-79D0E8A174C4}"/>
              </a:ext>
            </a:extLst>
          </p:cNvPr>
          <p:cNvSpPr txBox="1"/>
          <p:nvPr/>
        </p:nvSpPr>
        <p:spPr>
          <a:xfrm>
            <a:off x="1973763" y="4446912"/>
            <a:ext cx="2285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(algebra omitted)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3BACE9-048C-150F-7AFF-5BAFCB5A55EE}"/>
                  </a:ext>
                </a:extLst>
              </p:cNvPr>
              <p:cNvSpPr txBox="1"/>
              <p:nvPr/>
            </p:nvSpPr>
            <p:spPr>
              <a:xfrm>
                <a:off x="555160" y="5047803"/>
                <a:ext cx="5465819" cy="475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𝒆𝒙</m:t>
                      </m:r>
                      <m:d>
                        <m:dPr>
                          <m:endChr m:val="|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3BACE9-048C-150F-7AFF-5BAFCB5A5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0" y="5047803"/>
                <a:ext cx="5465819" cy="475451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34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 animBg="1"/>
      <p:bldP spid="14" grpId="0" animBg="1"/>
      <p:bldP spid="18" grpId="0" animBg="1"/>
      <p:bldP spid="21" grpId="0" animBg="1"/>
      <p:bldP spid="22" grpId="0" animBg="1"/>
      <p:bldP spid="9" grpId="0" animBg="1"/>
      <p:bldP spid="5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C5FBC-B775-B464-B4B1-A1E18113D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56D2-7F08-C1C6-6E4A-DB1940F0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Bipartite Moore Bounds Tight?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1C219F-0A8E-0978-FBC0-1DC5D7B73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73469"/>
              </p:ext>
            </p:extLst>
          </p:nvPr>
        </p:nvGraphicFramePr>
        <p:xfrm>
          <a:off x="923035" y="1690688"/>
          <a:ext cx="1034593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2965">
                  <a:extLst>
                    <a:ext uri="{9D8B030D-6E8A-4147-A177-3AD203B41FA5}">
                      <a16:colId xmlns:a16="http://schemas.microsoft.com/office/drawing/2014/main" val="1262552715"/>
                    </a:ext>
                  </a:extLst>
                </a:gridCol>
                <a:gridCol w="5172965">
                  <a:extLst>
                    <a:ext uri="{9D8B030D-6E8A-4147-A177-3AD203B41FA5}">
                      <a16:colId xmlns:a16="http://schemas.microsoft.com/office/drawing/2014/main" val="2451041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Moore Bound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Tight?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27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9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1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414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907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68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81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651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199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4BA51-A1A6-121C-8D12-30A59062D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17342-7867-E7E3-314E-E118307F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Bipartite Moore Bounds Tight?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8C08677-19C4-AC6B-5470-1C6D1E84A5F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3035" y="1690688"/>
              <a:ext cx="10345930" cy="29969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72965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5172965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1/2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1/2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Fully Tight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2685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811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8C08677-19C4-AC6B-5470-1C6D1E84A5F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3035" y="1690688"/>
              <a:ext cx="10345930" cy="29969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72965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5172965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" t="-98485" r="-100471" b="-55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Fully Tight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2685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811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06405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C5F12-4D5B-7B84-18B0-EA46A46B7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BE82-A90A-A2EF-0BB7-2AB038C3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Bipartite Moore Bounds Tight?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9DE02DA-1A90-22F7-1E23-ACF40959742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3035" y="1690688"/>
              <a:ext cx="10345930" cy="32661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72965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5172965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1/2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1/2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Fully Tight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/3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2/3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Tight for some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Not tight for other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2685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811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9DE02DA-1A90-22F7-1E23-ACF40959742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3035" y="1690688"/>
              <a:ext cx="10345930" cy="32661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72965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5172965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" t="-98485" r="-100471" b="-6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Fully Tight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" t="-124762" r="-100471" b="-29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8" t="-124762" r="-471" b="-29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2685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811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17603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EACB8-364B-F222-5952-BDF0D0F1C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E5318-910E-B48E-6FF5-1EB76F74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Bipartite Moore Bounds Tight?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19986C3-E0C9-9514-5BB9-432C54C1F6D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3035" y="1690688"/>
              <a:ext cx="10345930" cy="35656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72965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5172965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1/2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1/2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Fully Tight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/3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2/3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Tight for some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Not tight for other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≤8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⁡{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3/4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3/4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7030A0"/>
                              </a:solidFill>
                            </a:rPr>
                            <a:t>??? Fully Open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≤10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/5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3/5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Tight for some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Not tight for some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2685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811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19986C3-E0C9-9514-5BB9-432C54C1F6D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3035" y="1690688"/>
              <a:ext cx="10345930" cy="35656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72965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5172965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" t="-98485" r="-100471" b="-6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Fully Tight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" t="-124762" r="-100471" b="-33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8" t="-124762" r="-471" b="-33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" t="-357576" r="-100471" b="-4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7030A0"/>
                              </a:solidFill>
                            </a:rPr>
                            <a:t>??? Fully Open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" t="-287619" r="-100471" b="-1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8" t="-287619" r="-471" b="-17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2685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811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42093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3B7D9-9D3E-C9CB-12C3-7C73C6811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6F01-E8B8-6DF3-EFED-FF352D9A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Bipartite Moore Bounds Tight?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D92AED8-457F-EE12-763C-2C98030FD9A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3035" y="1690688"/>
              <a:ext cx="10345930" cy="38651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72965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5172965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1/2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1/2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Fully Tight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≤6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/3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2/3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Tight for some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Not tight for other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≤8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⁡{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3/4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3/4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1/2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7030A0"/>
                              </a:solidFill>
                            </a:rPr>
                            <a:t>??? Fully Open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≤10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/5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3/5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Tight for some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Not tight for some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1/2</m:t>
                                                </m:r>
                                              </m:sup>
                                            </m:sSup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2/3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2/3</m:t>
                                                </m:r>
                                              </m:sup>
                                            </m:sSup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1/2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7030A0"/>
                              </a:solidFill>
                            </a:rPr>
                            <a:t>??? Fully Open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2685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𝑒𝑥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≤1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Tight for some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Open: not tight for others?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811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7030A0"/>
                              </a:solidFill>
                            </a:rPr>
                            <a:t>??? Fully Open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D92AED8-457F-EE12-763C-2C98030FD9A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3035" y="1690688"/>
              <a:ext cx="10345930" cy="38651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72965">
                      <a:extLst>
                        <a:ext uri="{9D8B030D-6E8A-4147-A177-3AD203B41FA5}">
                          <a16:colId xmlns:a16="http://schemas.microsoft.com/office/drawing/2014/main" val="1262552715"/>
                        </a:ext>
                      </a:extLst>
                    </a:gridCol>
                    <a:gridCol w="5172965">
                      <a:extLst>
                        <a:ext uri="{9D8B030D-6E8A-4147-A177-3AD203B41FA5}">
                          <a16:colId xmlns:a16="http://schemas.microsoft.com/office/drawing/2014/main" val="24510414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Moore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Tight?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4227482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" t="-98485" r="-100471" b="-79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Fully Tight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039022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" t="-124762" r="-100471" b="-39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8" t="-124762" r="-471" b="-39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516475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" t="-357576" r="-100471" b="-5348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7030A0"/>
                              </a:solidFill>
                            </a:rPr>
                            <a:t>??? Fully Open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941425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" t="-287619" r="-100471" b="-2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8" t="-287619" r="-471" b="-23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6907352"/>
                      </a:ext>
                    </a:extLst>
                  </a:tr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" t="-616667" r="-100471" b="-27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7030A0"/>
                              </a:solidFill>
                            </a:rPr>
                            <a:t>??? Fully Open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268543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" t="-450476" r="-100471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8" t="-450476" r="-471" b="-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5811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7030A0"/>
                              </a:solidFill>
                            </a:rPr>
                            <a:t>??? Fully Open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56518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FA7EB8-CEBB-5D51-05CF-3FD88904448F}"/>
                  </a:ext>
                </a:extLst>
              </p:cNvPr>
              <p:cNvSpPr txBox="1"/>
              <p:nvPr/>
            </p:nvSpPr>
            <p:spPr>
              <a:xfrm>
                <a:off x="1387910" y="5887346"/>
                <a:ext cx="9102570" cy="707886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“The Bipartite Girth Problem:”</a:t>
                </a:r>
                <a:r>
                  <a:rPr lang="en-US" sz="2000" dirty="0"/>
                  <a:t> For which values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can we prove that the Bipartite Moore Bounds are tight, </a:t>
                </a:r>
                <a:r>
                  <a:rPr lang="en-US" sz="2000" i="1" dirty="0"/>
                  <a:t>or</a:t>
                </a:r>
                <a:r>
                  <a:rPr lang="en-US" sz="2000" dirty="0"/>
                  <a:t> find better bounds?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FA7EB8-CEBB-5D51-05CF-3FD889044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910" y="5887346"/>
                <a:ext cx="9102570" cy="707886"/>
              </a:xfrm>
              <a:prstGeom prst="rect">
                <a:avLst/>
              </a:prstGeom>
              <a:blipFill>
                <a:blip r:embed="rId3"/>
                <a:stretch>
                  <a:fillRect l="-466" t="-800" b="-9600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0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69FC9BC-FF31-C866-A9EA-A1045D46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Are the Bipartite Moore Bounds Tight?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FD441D-8D69-47E0-B0A5-8F8853CC9129}"/>
                  </a:ext>
                </a:extLst>
              </p:cNvPr>
              <p:cNvSpPr txBox="1"/>
              <p:nvPr/>
            </p:nvSpPr>
            <p:spPr>
              <a:xfrm>
                <a:off x="1754296" y="1690688"/>
                <a:ext cx="8683406" cy="11197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Theorem: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(de Caen, Szekely ’97)</a:t>
                </a:r>
              </a:p>
              <a:p>
                <a:pPr algn="ctr"/>
                <a:r>
                  <a:rPr lang="en-US" sz="2000" dirty="0"/>
                  <a:t>For some range of parameters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≤6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asymptotically smaller than the Moore bound. 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(By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endParaRPr lang="en-US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FD441D-8D69-47E0-B0A5-8F8853CC9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296" y="1690688"/>
                <a:ext cx="8683406" cy="1119794"/>
              </a:xfrm>
              <a:prstGeom prst="rect">
                <a:avLst/>
              </a:prstGeom>
              <a:blipFill>
                <a:blip r:embed="rId2"/>
                <a:stretch>
                  <a:fillRect t="-3763" b="-64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A7FD79E-A2A9-CFA4-B8D5-8D3FC7926CB4}"/>
              </a:ext>
            </a:extLst>
          </p:cNvPr>
          <p:cNvSpPr txBox="1"/>
          <p:nvPr/>
        </p:nvSpPr>
        <p:spPr>
          <a:xfrm>
            <a:off x="1952877" y="2897610"/>
            <a:ext cx="828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The proof is by reduction to the </a:t>
            </a:r>
            <a:r>
              <a:rPr lang="en-US" sz="2000" b="1" i="1">
                <a:solidFill>
                  <a:srgbClr val="C00000"/>
                </a:solidFill>
              </a:rPr>
              <a:t>Ruzsa-Szemeredi Theorem</a:t>
            </a:r>
            <a:r>
              <a:rPr lang="en-US" sz="2000"/>
              <a:t>, covered next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F76C2F5-A037-D303-11FD-852E41C2E5FD}"/>
                  </a:ext>
                </a:extLst>
              </p:cNvPr>
              <p:cNvSpPr txBox="1"/>
              <p:nvPr/>
            </p:nvSpPr>
            <p:spPr>
              <a:xfrm>
                <a:off x="1754296" y="3422540"/>
                <a:ext cx="8683406" cy="11197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Theorem: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(Conlon, Fox, Sudakov, Zhao ‘21)</a:t>
                </a:r>
              </a:p>
              <a:p>
                <a:pPr algn="ctr"/>
                <a:r>
                  <a:rPr lang="en-US" sz="2000" dirty="0"/>
                  <a:t>For some range of parameters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7/5−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≤10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asymptotically smaller than the Moore bound. 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(By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endParaRPr lang="en-US" sz="20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F76C2F5-A037-D303-11FD-852E41C2E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296" y="3422540"/>
                <a:ext cx="8683406" cy="1119794"/>
              </a:xfrm>
              <a:prstGeom prst="rect">
                <a:avLst/>
              </a:prstGeom>
              <a:blipFill>
                <a:blip r:embed="rId3"/>
                <a:stretch>
                  <a:fillRect t="-3763" b="-91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A1F268-CD74-CC2F-F48E-0AA052DDC4B6}"/>
                  </a:ext>
                </a:extLst>
              </p:cNvPr>
              <p:cNvSpPr txBox="1"/>
              <p:nvPr/>
            </p:nvSpPr>
            <p:spPr>
              <a:xfrm>
                <a:off x="2413451" y="5329806"/>
                <a:ext cx="73650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These are considered to be evidence </a:t>
                </a:r>
                <a:r>
                  <a:rPr lang="en-US" sz="2000" i="1" dirty="0"/>
                  <a:t>against</a:t>
                </a:r>
                <a:r>
                  <a:rPr lang="en-US" sz="2000" dirty="0"/>
                  <a:t> the Girth Conjecture</a:t>
                </a:r>
              </a:p>
              <a:p>
                <a:r>
                  <a:rPr lang="en-US" sz="2000" b="1" dirty="0"/>
                  <a:t>Open:</a:t>
                </a:r>
                <a:r>
                  <a:rPr lang="en-US" sz="2000" dirty="0"/>
                  <a:t> Improve the Moore bound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odd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A1F268-CD74-CC2F-F48E-0AA052DDC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451" y="5329806"/>
                <a:ext cx="7365093" cy="707886"/>
              </a:xfrm>
              <a:prstGeom prst="rect">
                <a:avLst/>
              </a:prstGeom>
              <a:blipFill>
                <a:blip r:embed="rId4"/>
                <a:stretch>
                  <a:fillRect l="-911"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1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AFED-49D7-94BC-C072-8834619F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Flashlight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C8A36-7C74-5CD3-BE49-372D228A5D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254" y="2034073"/>
                <a:ext cx="11257230" cy="139492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You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 batteries, among which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/>
                  <a:t> are charged, but you can’t remember which.</a:t>
                </a:r>
              </a:p>
              <a:p>
                <a:r>
                  <a:rPr lang="en-US" sz="2000" dirty="0"/>
                  <a:t>Your flashlight turns on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two charged batteries are inserted.</a:t>
                </a:r>
              </a:p>
              <a:p>
                <a:r>
                  <a:rPr lang="en-US" sz="2000" dirty="0"/>
                  <a:t>How many attempts do you need to </a:t>
                </a:r>
                <a:r>
                  <a:rPr lang="en-US" sz="2000" b="1" dirty="0"/>
                  <a:t>guarantee</a:t>
                </a:r>
                <a:r>
                  <a:rPr lang="en-US" sz="2000" dirty="0"/>
                  <a:t> that the flashlight turns 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C8A36-7C74-5CD3-BE49-372D228A5D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254" y="2034073"/>
                <a:ext cx="11257230" cy="1394927"/>
              </a:xfrm>
              <a:blipFill>
                <a:blip r:embed="rId2"/>
                <a:stretch>
                  <a:fillRect l="-487" t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1,100+ How To Draw A Flashlight Stock Photos, Pictures &amp; Royalty-Free  Images - iStock">
            <a:extLst>
              <a:ext uri="{FF2B5EF4-FFF2-40B4-BE49-F238E27FC236}">
                <a16:creationId xmlns:a16="http://schemas.microsoft.com/office/drawing/2014/main" id="{0B845362-8676-D3C5-015A-8C5F52A9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97" y="121333"/>
            <a:ext cx="1813145" cy="18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a Battery - HelloArtsy">
            <a:extLst>
              <a:ext uri="{FF2B5EF4-FFF2-40B4-BE49-F238E27FC236}">
                <a16:creationId xmlns:a16="http://schemas.microsoft.com/office/drawing/2014/main" id="{EB0E1F07-E86F-8DAE-0E45-00A2D5689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39" y="5420418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ow to Draw a Battery - HelloArtsy">
            <a:extLst>
              <a:ext uri="{FF2B5EF4-FFF2-40B4-BE49-F238E27FC236}">
                <a16:creationId xmlns:a16="http://schemas.microsoft.com/office/drawing/2014/main" id="{EAF5C805-16C0-358D-D423-9BD8BC53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47594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w to Draw a Battery - HelloArtsy">
            <a:extLst>
              <a:ext uri="{FF2B5EF4-FFF2-40B4-BE49-F238E27FC236}">
                <a16:creationId xmlns:a16="http://schemas.microsoft.com/office/drawing/2014/main" id="{B5EF54A6-6A03-65D1-8ED6-8CB20B651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81" y="439426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ow to Draw a Battery - HelloArtsy">
            <a:extLst>
              <a:ext uri="{FF2B5EF4-FFF2-40B4-BE49-F238E27FC236}">
                <a16:creationId xmlns:a16="http://schemas.microsoft.com/office/drawing/2014/main" id="{B5AC5ABF-AAAA-5926-9D96-48625D61E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78" y="5516834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ow to Draw a Battery - HelloArtsy">
            <a:extLst>
              <a:ext uri="{FF2B5EF4-FFF2-40B4-BE49-F238E27FC236}">
                <a16:creationId xmlns:a16="http://schemas.microsoft.com/office/drawing/2014/main" id="{53D74966-E039-63E5-BC3D-F4298C8B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00" y="3874237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ow to Draw a Battery - HelloArtsy">
            <a:extLst>
              <a:ext uri="{FF2B5EF4-FFF2-40B4-BE49-F238E27FC236}">
                <a16:creationId xmlns:a16="http://schemas.microsoft.com/office/drawing/2014/main" id="{ADFF616C-918B-871E-255D-FB80F090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65" y="471150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63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095A52-4EBD-CABA-A92A-CF9D4B840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94" b="14847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C9153A-D22D-FD34-D144-79028750326F}"/>
              </a:ext>
            </a:extLst>
          </p:cNvPr>
          <p:cNvSpPr txBox="1"/>
          <p:nvPr/>
        </p:nvSpPr>
        <p:spPr>
          <a:xfrm>
            <a:off x="8819636" y="191309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0" b="1" dirty="0">
                <a:solidFill>
                  <a:schemeClr val="bg1"/>
                </a:solidFill>
              </a:rPr>
              <a:t>Part 5: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0" b="1" dirty="0">
                <a:solidFill>
                  <a:schemeClr val="bg1"/>
                </a:solidFill>
              </a:rPr>
              <a:t>The </a:t>
            </a:r>
            <a:r>
              <a:rPr lang="en-US" sz="5000" b="1" dirty="0" err="1">
                <a:solidFill>
                  <a:schemeClr val="bg1"/>
                </a:solidFill>
              </a:rPr>
              <a:t>Ruzsa-Szeméredi</a:t>
            </a:r>
            <a:r>
              <a:rPr lang="en-US" sz="5000" b="1" dirty="0">
                <a:solidFill>
                  <a:schemeClr val="bg1"/>
                </a:solidFill>
              </a:rPr>
              <a:t> Theorem</a:t>
            </a:r>
          </a:p>
        </p:txBody>
      </p:sp>
    </p:spTree>
    <p:extLst>
      <p:ext uri="{BB962C8B-B14F-4D97-AF65-F5344CB8AC3E}">
        <p14:creationId xmlns:p14="http://schemas.microsoft.com/office/powerpoint/2010/main" val="889713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7697AF0-1403-0C5A-9A54-26D37909279F}"/>
              </a:ext>
            </a:extLst>
          </p:cNvPr>
          <p:cNvSpPr/>
          <p:nvPr/>
        </p:nvSpPr>
        <p:spPr>
          <a:xfrm>
            <a:off x="5204459" y="2040195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E1949B-4465-4EC7-C43E-D7FA733BC48C}"/>
              </a:ext>
            </a:extLst>
          </p:cNvPr>
          <p:cNvSpPr/>
          <p:nvPr/>
        </p:nvSpPr>
        <p:spPr>
          <a:xfrm>
            <a:off x="5950606" y="2040195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A9D6F3-7D43-F33F-B7A6-DCBA196E777A}"/>
              </a:ext>
            </a:extLst>
          </p:cNvPr>
          <p:cNvSpPr/>
          <p:nvPr/>
        </p:nvSpPr>
        <p:spPr>
          <a:xfrm>
            <a:off x="5950606" y="3180735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4E9992-535C-BD8E-757C-A59090C4B9D1}"/>
              </a:ext>
            </a:extLst>
          </p:cNvPr>
          <p:cNvSpPr/>
          <p:nvPr/>
        </p:nvSpPr>
        <p:spPr>
          <a:xfrm>
            <a:off x="6693785" y="3168690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A3877-2EBF-1125-2591-C557D100E3D9}"/>
              </a:ext>
            </a:extLst>
          </p:cNvPr>
          <p:cNvSpPr/>
          <p:nvPr/>
        </p:nvSpPr>
        <p:spPr>
          <a:xfrm>
            <a:off x="5207428" y="3168690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A59DD0-FDCE-AAB8-5FF0-C5888C238949}"/>
              </a:ext>
            </a:extLst>
          </p:cNvPr>
          <p:cNvSpPr/>
          <p:nvPr/>
        </p:nvSpPr>
        <p:spPr>
          <a:xfrm>
            <a:off x="6694776" y="2040195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A568A6-0A89-00A1-A041-FBECF09107E1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H="1" flipV="1">
            <a:off x="5322446" y="2288460"/>
            <a:ext cx="2969" cy="8802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A190D-786D-9C44-EA19-3402CFA4D435}"/>
              </a:ext>
            </a:extLst>
          </p:cNvPr>
          <p:cNvCxnSpPr>
            <a:cxnSpLocks/>
            <a:stCxn id="7" idx="0"/>
            <a:endCxn id="6" idx="4"/>
          </p:cNvCxnSpPr>
          <p:nvPr/>
        </p:nvCxnSpPr>
        <p:spPr>
          <a:xfrm flipV="1">
            <a:off x="6068593" y="2288460"/>
            <a:ext cx="0" cy="892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8DBD8D-BA8E-0D2A-11FC-9766D6F4323A}"/>
              </a:ext>
            </a:extLst>
          </p:cNvPr>
          <p:cNvCxnSpPr>
            <a:cxnSpLocks/>
            <a:stCxn id="8" idx="0"/>
            <a:endCxn id="16" idx="4"/>
          </p:cNvCxnSpPr>
          <p:nvPr/>
        </p:nvCxnSpPr>
        <p:spPr>
          <a:xfrm flipV="1">
            <a:off x="6811772" y="2288460"/>
            <a:ext cx="991" cy="8802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A8E27F-AE15-0723-AF04-F4DEB1C1E109}"/>
              </a:ext>
            </a:extLst>
          </p:cNvPr>
          <p:cNvCxnSpPr>
            <a:cxnSpLocks/>
            <a:stCxn id="7" idx="7"/>
            <a:endCxn id="16" idx="3"/>
          </p:cNvCxnSpPr>
          <p:nvPr/>
        </p:nvCxnSpPr>
        <p:spPr>
          <a:xfrm flipV="1">
            <a:off x="6152022" y="2252102"/>
            <a:ext cx="577312" cy="96499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4D3428AF-0CDF-7F26-42A3-4413992B97DB}"/>
              </a:ext>
            </a:extLst>
          </p:cNvPr>
          <p:cNvSpPr/>
          <p:nvPr/>
        </p:nvSpPr>
        <p:spPr>
          <a:xfrm>
            <a:off x="6241501" y="2516668"/>
            <a:ext cx="452284" cy="45216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42385E-44B7-92A7-74D6-2D9A983C5D90}"/>
              </a:ext>
            </a:extLst>
          </p:cNvPr>
          <p:cNvSpPr txBox="1"/>
          <p:nvPr/>
        </p:nvSpPr>
        <p:spPr>
          <a:xfrm>
            <a:off x="2906283" y="1463781"/>
            <a:ext cx="637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Induced matching = matching that is also an induced subgraph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D8081A-77B7-E5AB-6D56-9DB0E0C91326}"/>
                  </a:ext>
                </a:extLst>
              </p:cNvPr>
              <p:cNvSpPr txBox="1"/>
              <p:nvPr/>
            </p:nvSpPr>
            <p:spPr>
              <a:xfrm>
                <a:off x="466974" y="236211"/>
                <a:ext cx="10967263" cy="10156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The Induced Matching Problem:</a:t>
                </a:r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How many edges can be in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whose edge set is the union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induced matchings?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D8081A-77B7-E5AB-6D56-9DB0E0C91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4" y="236211"/>
                <a:ext cx="10967263" cy="1015663"/>
              </a:xfrm>
              <a:prstGeom prst="rect">
                <a:avLst/>
              </a:prstGeom>
              <a:blipFill>
                <a:blip r:embed="rId2"/>
                <a:stretch>
                  <a:fillRect l="-555" t="-2976" r="-500" b="-101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58756B-D3E3-D98F-B977-9AB9F5567346}"/>
                  </a:ext>
                </a:extLst>
              </p:cNvPr>
              <p:cNvSpPr txBox="1"/>
              <p:nvPr/>
            </p:nvSpPr>
            <p:spPr>
              <a:xfrm>
                <a:off x="1740310" y="4311009"/>
                <a:ext cx="8497159" cy="10424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Ruzsa-</a:t>
                </a:r>
                <a:r>
                  <a:rPr lang="en-US" sz="2800" dirty="0" err="1"/>
                  <a:t>Szemeredi</a:t>
                </a:r>
                <a:r>
                  <a:rPr lang="en-US" sz="2800" dirty="0"/>
                  <a:t> Theorem: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(1976)</a:t>
                </a:r>
                <a:endParaRPr lang="en-US" sz="2400" dirty="0"/>
              </a:p>
              <a:p>
                <a:pPr algn="ctr"/>
                <a:r>
                  <a:rPr lang="en-US" sz="2000" dirty="0"/>
                  <a:t>Actually,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58756B-D3E3-D98F-B977-9AB9F5567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310" y="4311009"/>
                <a:ext cx="8497159" cy="1042465"/>
              </a:xfrm>
              <a:prstGeom prst="rect">
                <a:avLst/>
              </a:prstGeom>
              <a:blipFill>
                <a:blip r:embed="rId3"/>
                <a:stretch>
                  <a:fillRect t="-52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05071B-F78B-579B-7A74-296CCCE4B764}"/>
                  </a:ext>
                </a:extLst>
              </p:cNvPr>
              <p:cNvSpPr txBox="1"/>
              <p:nvPr/>
            </p:nvSpPr>
            <p:spPr>
              <a:xfrm>
                <a:off x="3037675" y="5533469"/>
                <a:ext cx="6228693" cy="887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Proof by reduction to the </a:t>
                </a:r>
                <a:r>
                  <a:rPr lang="en-US" sz="2000" dirty="0" err="1"/>
                  <a:t>Szemeredi</a:t>
                </a:r>
                <a:r>
                  <a:rPr lang="en-US" sz="2000" dirty="0"/>
                  <a:t> Regularity Lemma.</a:t>
                </a:r>
              </a:p>
              <a:p>
                <a:r>
                  <a:rPr lang="en-US" sz="2000" dirty="0"/>
                  <a:t>Fox (2010) improved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05071B-F78B-579B-7A74-296CCCE4B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675" y="5533469"/>
                <a:ext cx="6228693" cy="887807"/>
              </a:xfrm>
              <a:prstGeom prst="rect">
                <a:avLst/>
              </a:prstGeom>
              <a:blipFill>
                <a:blip r:embed="rId4"/>
                <a:stretch>
                  <a:fillRect l="-978" t="-4138" r="-196"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98AE65-5ACF-0799-6C16-0B5B2A4D83BB}"/>
                  </a:ext>
                </a:extLst>
              </p:cNvPr>
              <p:cNvSpPr txBox="1"/>
              <p:nvPr/>
            </p:nvSpPr>
            <p:spPr>
              <a:xfrm>
                <a:off x="1663740" y="3636520"/>
                <a:ext cx="857372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/>
                  <a:t>Trivial Bound: </a:t>
                </a:r>
                <a:r>
                  <a:rPr lang="en-US" sz="2000" dirty="0"/>
                  <a:t>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matchings,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each,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98AE65-5ACF-0799-6C16-0B5B2A4D8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740" y="3636520"/>
                <a:ext cx="8573729" cy="400110"/>
              </a:xfrm>
              <a:prstGeom prst="rect">
                <a:avLst/>
              </a:prstGeom>
              <a:blipFill>
                <a:blip r:embed="rId5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6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4E6E8-E621-AB62-A89F-ECBB12B64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A3361F0-E807-AABF-6F33-4753A087F54F}"/>
              </a:ext>
            </a:extLst>
          </p:cNvPr>
          <p:cNvSpPr/>
          <p:nvPr/>
        </p:nvSpPr>
        <p:spPr>
          <a:xfrm>
            <a:off x="5204459" y="2040195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4B0147-85C1-D926-6119-39D538C87647}"/>
              </a:ext>
            </a:extLst>
          </p:cNvPr>
          <p:cNvSpPr/>
          <p:nvPr/>
        </p:nvSpPr>
        <p:spPr>
          <a:xfrm>
            <a:off x="5950606" y="2040195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DBBC31-4798-ACC2-B371-03C1ABEFD520}"/>
              </a:ext>
            </a:extLst>
          </p:cNvPr>
          <p:cNvSpPr/>
          <p:nvPr/>
        </p:nvSpPr>
        <p:spPr>
          <a:xfrm>
            <a:off x="5950606" y="3180735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A6918F-6D73-B7E5-9C47-4D2A480438F7}"/>
              </a:ext>
            </a:extLst>
          </p:cNvPr>
          <p:cNvSpPr/>
          <p:nvPr/>
        </p:nvSpPr>
        <p:spPr>
          <a:xfrm>
            <a:off x="6693785" y="3168690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3D5B9B-8FCF-DD18-F28E-28320F769BA4}"/>
              </a:ext>
            </a:extLst>
          </p:cNvPr>
          <p:cNvSpPr/>
          <p:nvPr/>
        </p:nvSpPr>
        <p:spPr>
          <a:xfrm>
            <a:off x="5207428" y="3168690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C3C82E-B081-721E-DC09-D55885A454C8}"/>
              </a:ext>
            </a:extLst>
          </p:cNvPr>
          <p:cNvSpPr/>
          <p:nvPr/>
        </p:nvSpPr>
        <p:spPr>
          <a:xfrm>
            <a:off x="6694776" y="2040195"/>
            <a:ext cx="235974" cy="2482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00C1F4-0DD7-BE13-8ED2-6A78937B389A}"/>
              </a:ext>
            </a:extLst>
          </p:cNvPr>
          <p:cNvCxnSpPr>
            <a:cxnSpLocks/>
            <a:stCxn id="13" idx="0"/>
            <a:endCxn id="5" idx="4"/>
          </p:cNvCxnSpPr>
          <p:nvPr/>
        </p:nvCxnSpPr>
        <p:spPr>
          <a:xfrm flipH="1" flipV="1">
            <a:off x="5322446" y="2288460"/>
            <a:ext cx="2969" cy="8802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04DF5C-5E45-52F4-10AA-A2A5BC39BEF7}"/>
              </a:ext>
            </a:extLst>
          </p:cNvPr>
          <p:cNvCxnSpPr>
            <a:cxnSpLocks/>
            <a:stCxn id="7" idx="0"/>
            <a:endCxn id="6" idx="4"/>
          </p:cNvCxnSpPr>
          <p:nvPr/>
        </p:nvCxnSpPr>
        <p:spPr>
          <a:xfrm flipV="1">
            <a:off x="6068593" y="2288460"/>
            <a:ext cx="0" cy="8922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679781-25B0-EB42-0E21-7D3A405B842A}"/>
              </a:ext>
            </a:extLst>
          </p:cNvPr>
          <p:cNvCxnSpPr>
            <a:cxnSpLocks/>
            <a:stCxn id="8" idx="0"/>
            <a:endCxn id="16" idx="4"/>
          </p:cNvCxnSpPr>
          <p:nvPr/>
        </p:nvCxnSpPr>
        <p:spPr>
          <a:xfrm flipV="1">
            <a:off x="6811772" y="2288460"/>
            <a:ext cx="991" cy="8802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45BE58-940B-AF5B-8F92-D647BD70C373}"/>
              </a:ext>
            </a:extLst>
          </p:cNvPr>
          <p:cNvCxnSpPr>
            <a:cxnSpLocks/>
            <a:stCxn id="7" idx="7"/>
            <a:endCxn id="16" idx="3"/>
          </p:cNvCxnSpPr>
          <p:nvPr/>
        </p:nvCxnSpPr>
        <p:spPr>
          <a:xfrm flipV="1">
            <a:off x="6152022" y="2252102"/>
            <a:ext cx="577312" cy="96499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7558947E-5BEB-D70E-5736-70F0EDAC8CDA}"/>
              </a:ext>
            </a:extLst>
          </p:cNvPr>
          <p:cNvSpPr/>
          <p:nvPr/>
        </p:nvSpPr>
        <p:spPr>
          <a:xfrm>
            <a:off x="6241501" y="2516668"/>
            <a:ext cx="452284" cy="45216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F34ECB-504F-66B8-50AE-EEF7F4D88094}"/>
              </a:ext>
            </a:extLst>
          </p:cNvPr>
          <p:cNvSpPr txBox="1"/>
          <p:nvPr/>
        </p:nvSpPr>
        <p:spPr>
          <a:xfrm>
            <a:off x="2906283" y="1463781"/>
            <a:ext cx="637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Induced matching = matching that is also an induced subgraph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00C2D7-74FE-2E17-BA9D-EB27ECF23E51}"/>
                  </a:ext>
                </a:extLst>
              </p:cNvPr>
              <p:cNvSpPr txBox="1"/>
              <p:nvPr/>
            </p:nvSpPr>
            <p:spPr>
              <a:xfrm>
                <a:off x="1220341" y="4840263"/>
                <a:ext cx="9863361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Theorem: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(de Caen-Székely ’91)</a:t>
                </a:r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The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max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possible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size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of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</m:oMath>
                </a14:m>
                <a:r>
                  <a:rPr lang="en-US" sz="2000" dirty="0"/>
                  <a:t>|E(G)|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is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the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same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as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the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max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for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which</m:t>
                    </m:r>
                    <m:r>
                      <m:rPr>
                        <m:nor/>
                      </m:rPr>
                      <a:rPr lang="en-US" sz="2000" dirty="0"/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sepChr m:val="∣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≤6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000" dirty="0"/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00C2D7-74FE-2E17-BA9D-EB27ECF23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341" y="4840263"/>
                <a:ext cx="9863361" cy="830997"/>
              </a:xfrm>
              <a:prstGeom prst="rect">
                <a:avLst/>
              </a:prstGeom>
              <a:blipFill>
                <a:blip r:embed="rId2"/>
                <a:stretch>
                  <a:fillRect t="-6522" b="-123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76A723F3-3852-2FC5-8FCF-AFFB6C5F2391}"/>
              </a:ext>
            </a:extLst>
          </p:cNvPr>
          <p:cNvSpPr txBox="1"/>
          <p:nvPr/>
        </p:nvSpPr>
        <p:spPr>
          <a:xfrm>
            <a:off x="3595085" y="6027335"/>
            <a:ext cx="545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Equivalent to special case of bipartite </a:t>
            </a:r>
            <a:r>
              <a:rPr lang="en-US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Turán</a:t>
            </a:r>
            <a:r>
              <a:rPr lang="en-US" dirty="0"/>
              <a:t> problem!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DCCE54-1888-3098-CC85-1BF40F50C928}"/>
                  </a:ext>
                </a:extLst>
              </p:cNvPr>
              <p:cNvSpPr txBox="1"/>
              <p:nvPr/>
            </p:nvSpPr>
            <p:spPr>
              <a:xfrm>
                <a:off x="466974" y="236211"/>
                <a:ext cx="10967263" cy="10156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The Induced Matching Problem:</a:t>
                </a:r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How many edges can be in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whose edge set is the union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induced matchings?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DCCE54-1888-3098-CC85-1BF40F50C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4" y="236211"/>
                <a:ext cx="10967263" cy="1015663"/>
              </a:xfrm>
              <a:prstGeom prst="rect">
                <a:avLst/>
              </a:prstGeom>
              <a:blipFill>
                <a:blip r:embed="rId3"/>
                <a:stretch>
                  <a:fillRect l="-555" t="-2976" r="-500" b="-101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0AF591-535D-3C0E-9CDB-9A02FCCAEC2C}"/>
                  </a:ext>
                </a:extLst>
              </p:cNvPr>
              <p:cNvSpPr txBox="1"/>
              <p:nvPr/>
            </p:nvSpPr>
            <p:spPr>
              <a:xfrm>
                <a:off x="2239338" y="3742399"/>
                <a:ext cx="7713321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Ruzsa-</a:t>
                </a:r>
                <a:r>
                  <a:rPr lang="en-US" sz="2800" dirty="0" err="1"/>
                  <a:t>Szemeredi</a:t>
                </a:r>
                <a:r>
                  <a:rPr lang="en-US" sz="2800" dirty="0"/>
                  <a:t> Theorem: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(1976)</a:t>
                </a:r>
                <a:endParaRPr lang="en-US" sz="2400" dirty="0"/>
              </a:p>
              <a:p>
                <a:pPr algn="ctr"/>
                <a:r>
                  <a:rPr lang="en-US" sz="2000" dirty="0"/>
                  <a:t>Actually,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0AF591-535D-3C0E-9CDB-9A02FCCAE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38" y="3742399"/>
                <a:ext cx="7713321" cy="830997"/>
              </a:xfrm>
              <a:prstGeom prst="rect">
                <a:avLst/>
              </a:prstGeom>
              <a:blipFill>
                <a:blip r:embed="rId4"/>
                <a:stretch>
                  <a:fillRect t="-7246" b="-123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75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200BEF-4F2E-5883-4446-2C75AD5502CD}"/>
                  </a:ext>
                </a:extLst>
              </p:cNvPr>
              <p:cNvSpPr txBox="1"/>
              <p:nvPr/>
            </p:nvSpPr>
            <p:spPr>
              <a:xfrm>
                <a:off x="466974" y="236211"/>
                <a:ext cx="10967263" cy="10156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The Induced Matching Problem:</a:t>
                </a:r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How many edges can be in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whose edge set is the union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induced matchings?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200BEF-4F2E-5883-4446-2C75AD550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4" y="236211"/>
                <a:ext cx="10967263" cy="1015663"/>
              </a:xfrm>
              <a:prstGeom prst="rect">
                <a:avLst/>
              </a:prstGeom>
              <a:blipFill>
                <a:blip r:embed="rId2"/>
                <a:stretch>
                  <a:fillRect l="-555" t="-2976" r="-500" b="-101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7ED7C8-7CA5-A926-CED4-CD3A18D18247}"/>
                  </a:ext>
                </a:extLst>
              </p:cNvPr>
              <p:cNvSpPr txBox="1"/>
              <p:nvPr/>
            </p:nvSpPr>
            <p:spPr>
              <a:xfrm>
                <a:off x="466974" y="2840581"/>
                <a:ext cx="815662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Proof Sketch:</a:t>
                </a:r>
              </a:p>
              <a:p>
                <a:r>
                  <a:rPr lang="en-US" sz="2000" dirty="0"/>
                  <a:t>Given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-edge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whose edge set is the union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induced matchings, goal is to construct an auxiliary bipartite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nodes,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edges, and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≤6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Create a new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/>
                  <a:t> for each induced matching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7ED7C8-7CA5-A926-CED4-CD3A18D18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4" y="2840581"/>
                <a:ext cx="8156623" cy="1938992"/>
              </a:xfrm>
              <a:prstGeom prst="rect">
                <a:avLst/>
              </a:prstGeom>
              <a:blipFill>
                <a:blip r:embed="rId3"/>
                <a:stretch>
                  <a:fillRect l="-822" t="-1887" b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45168F7-4576-DA94-1AC6-01B8CC3FA394}"/>
              </a:ext>
            </a:extLst>
          </p:cNvPr>
          <p:cNvSpPr/>
          <p:nvPr/>
        </p:nvSpPr>
        <p:spPr>
          <a:xfrm>
            <a:off x="9113925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AE4127-2CB7-C31A-D656-9C9635925F71}"/>
              </a:ext>
            </a:extLst>
          </p:cNvPr>
          <p:cNvSpPr/>
          <p:nvPr/>
        </p:nvSpPr>
        <p:spPr>
          <a:xfrm>
            <a:off x="9113925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A19D60-9DF3-D0B2-46FC-E8453F04533C}"/>
              </a:ext>
            </a:extLst>
          </p:cNvPr>
          <p:cNvCxnSpPr>
            <a:stCxn id="9" idx="0"/>
            <a:endCxn id="3" idx="4"/>
          </p:cNvCxnSpPr>
          <p:nvPr/>
        </p:nvCxnSpPr>
        <p:spPr>
          <a:xfrm flipV="1">
            <a:off x="9282654" y="4471797"/>
            <a:ext cx="0" cy="549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B3E9311-8B51-F5F4-0B1C-3DBD46DD2E97}"/>
              </a:ext>
            </a:extLst>
          </p:cNvPr>
          <p:cNvSpPr/>
          <p:nvPr/>
        </p:nvSpPr>
        <p:spPr>
          <a:xfrm>
            <a:off x="9875925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7FC4CC-4FD1-A993-D0BC-0A421F2C4F40}"/>
              </a:ext>
            </a:extLst>
          </p:cNvPr>
          <p:cNvSpPr/>
          <p:nvPr/>
        </p:nvSpPr>
        <p:spPr>
          <a:xfrm>
            <a:off x="9875925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568D51-F930-2864-FA19-8E62FC83979A}"/>
              </a:ext>
            </a:extLst>
          </p:cNvPr>
          <p:cNvCxnSpPr>
            <a:stCxn id="12" idx="0"/>
            <a:endCxn id="11" idx="4"/>
          </p:cNvCxnSpPr>
          <p:nvPr/>
        </p:nvCxnSpPr>
        <p:spPr>
          <a:xfrm flipV="1">
            <a:off x="10044654" y="4471797"/>
            <a:ext cx="0" cy="549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542F496-54D6-7531-152D-D681F31331D3}"/>
              </a:ext>
            </a:extLst>
          </p:cNvPr>
          <p:cNvSpPr/>
          <p:nvPr/>
        </p:nvSpPr>
        <p:spPr>
          <a:xfrm>
            <a:off x="10605267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8069F5-3879-52B1-1340-E4E997198434}"/>
              </a:ext>
            </a:extLst>
          </p:cNvPr>
          <p:cNvSpPr/>
          <p:nvPr/>
        </p:nvSpPr>
        <p:spPr>
          <a:xfrm>
            <a:off x="10605267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464DEC-1AB7-86F6-FF42-58F31B330FA2}"/>
              </a:ext>
            </a:extLst>
          </p:cNvPr>
          <p:cNvCxnSpPr>
            <a:stCxn id="17" idx="0"/>
            <a:endCxn id="15" idx="4"/>
          </p:cNvCxnSpPr>
          <p:nvPr/>
        </p:nvCxnSpPr>
        <p:spPr>
          <a:xfrm flipV="1">
            <a:off x="10773996" y="4471797"/>
            <a:ext cx="0" cy="549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4BD509E-9694-D644-C29D-D8D6CB4F03BE}"/>
              </a:ext>
            </a:extLst>
          </p:cNvPr>
          <p:cNvSpPr/>
          <p:nvPr/>
        </p:nvSpPr>
        <p:spPr>
          <a:xfrm>
            <a:off x="9875925" y="5857732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EAEF89-D576-E277-6358-43BEF141459A}"/>
                  </a:ext>
                </a:extLst>
              </p:cNvPr>
              <p:cNvSpPr txBox="1"/>
              <p:nvPr/>
            </p:nvSpPr>
            <p:spPr>
              <a:xfrm>
                <a:off x="11184789" y="4495958"/>
                <a:ext cx="6370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2EAEF89-D576-E277-6358-43BEF14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4789" y="4495958"/>
                <a:ext cx="63709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252FC0-99FB-C5F4-F5F3-2686C36CE822}"/>
                  </a:ext>
                </a:extLst>
              </p:cNvPr>
              <p:cNvSpPr txBox="1"/>
              <p:nvPr/>
            </p:nvSpPr>
            <p:spPr>
              <a:xfrm>
                <a:off x="10270389" y="5857732"/>
                <a:ext cx="7837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252FC0-99FB-C5F4-F5F3-2686C36CE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389" y="5857732"/>
                <a:ext cx="78374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C561C9-5CCD-DFD3-0910-48D68A3524E5}"/>
                  </a:ext>
                </a:extLst>
              </p:cNvPr>
              <p:cNvSpPr txBox="1"/>
              <p:nvPr/>
            </p:nvSpPr>
            <p:spPr>
              <a:xfrm>
                <a:off x="1321428" y="1471437"/>
                <a:ext cx="9863361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Theorem: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(de Caen-Székely ’91)</a:t>
                </a:r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The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max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possible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size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of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</m:oMath>
                </a14:m>
                <a:r>
                  <a:rPr lang="en-US" sz="2000" dirty="0"/>
                  <a:t>|E(G)|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is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the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same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as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the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max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for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which</m:t>
                    </m:r>
                    <m:r>
                      <m:rPr>
                        <m:nor/>
                      </m:rPr>
                      <a:rPr lang="en-US" sz="2000" dirty="0"/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sepChr m:val="∣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≤6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000" dirty="0"/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C561C9-5CCD-DFD3-0910-48D68A352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28" y="1471437"/>
                <a:ext cx="9863361" cy="830997"/>
              </a:xfrm>
              <a:prstGeom prst="rect">
                <a:avLst/>
              </a:prstGeom>
              <a:blipFill>
                <a:blip r:embed="rId7"/>
                <a:stretch>
                  <a:fillRect t="-6475" b="-115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4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1" grpId="0" animBg="1"/>
      <p:bldP spid="12" grpId="0" animBg="1"/>
      <p:bldP spid="15" grpId="0" animBg="1"/>
      <p:bldP spid="17" grpId="0" animBg="1"/>
      <p:bldP spid="21" grpId="0" animBg="1"/>
      <p:bldP spid="23" grpId="0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200BEF-4F2E-5883-4446-2C75AD5502CD}"/>
                  </a:ext>
                </a:extLst>
              </p:cNvPr>
              <p:cNvSpPr txBox="1"/>
              <p:nvPr/>
            </p:nvSpPr>
            <p:spPr>
              <a:xfrm>
                <a:off x="466974" y="236211"/>
                <a:ext cx="10967263" cy="10156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The Induced Matching Problem:</a:t>
                </a:r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How many edges can be in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whose edge set is the union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induced matchings?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200BEF-4F2E-5883-4446-2C75AD550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4" y="236211"/>
                <a:ext cx="10967263" cy="1015663"/>
              </a:xfrm>
              <a:prstGeom prst="rect">
                <a:avLst/>
              </a:prstGeom>
              <a:blipFill>
                <a:blip r:embed="rId2"/>
                <a:stretch>
                  <a:fillRect l="-555" t="-2976" r="-500" b="-101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7C1FC85-AE4E-4ACE-3F7A-9291723C9C79}"/>
              </a:ext>
            </a:extLst>
          </p:cNvPr>
          <p:cNvSpPr/>
          <p:nvPr/>
        </p:nvSpPr>
        <p:spPr>
          <a:xfrm>
            <a:off x="9113925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2A6986-4D3A-2096-2FBC-E9C2CEA30870}"/>
              </a:ext>
            </a:extLst>
          </p:cNvPr>
          <p:cNvSpPr/>
          <p:nvPr/>
        </p:nvSpPr>
        <p:spPr>
          <a:xfrm>
            <a:off x="9113925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D454AF-0A1B-6C0D-7325-9DEFC2CB63CA}"/>
              </a:ext>
            </a:extLst>
          </p:cNvPr>
          <p:cNvSpPr/>
          <p:nvPr/>
        </p:nvSpPr>
        <p:spPr>
          <a:xfrm>
            <a:off x="9875925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447666-0646-1BCA-46C8-79EB8CD56E53}"/>
              </a:ext>
            </a:extLst>
          </p:cNvPr>
          <p:cNvSpPr/>
          <p:nvPr/>
        </p:nvSpPr>
        <p:spPr>
          <a:xfrm>
            <a:off x="9875925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266D9-B74B-37D7-44C2-87A839FBB3B8}"/>
              </a:ext>
            </a:extLst>
          </p:cNvPr>
          <p:cNvCxnSpPr>
            <a:stCxn id="8" idx="0"/>
            <a:endCxn id="7" idx="4"/>
          </p:cNvCxnSpPr>
          <p:nvPr/>
        </p:nvCxnSpPr>
        <p:spPr>
          <a:xfrm flipV="1">
            <a:off x="10044654" y="4471797"/>
            <a:ext cx="0" cy="549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273AEE8-DB07-279F-8C07-01EF262E7354}"/>
              </a:ext>
            </a:extLst>
          </p:cNvPr>
          <p:cNvSpPr/>
          <p:nvPr/>
        </p:nvSpPr>
        <p:spPr>
          <a:xfrm>
            <a:off x="10605267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03E975-AF7E-9626-4693-08DB50E38600}"/>
              </a:ext>
            </a:extLst>
          </p:cNvPr>
          <p:cNvSpPr/>
          <p:nvPr/>
        </p:nvSpPr>
        <p:spPr>
          <a:xfrm>
            <a:off x="10605267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247749-8979-D4DC-0AD8-1F4C3C976C19}"/>
              </a:ext>
            </a:extLst>
          </p:cNvPr>
          <p:cNvCxnSpPr>
            <a:stCxn id="18" idx="0"/>
            <a:endCxn id="16" idx="4"/>
          </p:cNvCxnSpPr>
          <p:nvPr/>
        </p:nvCxnSpPr>
        <p:spPr>
          <a:xfrm flipV="1">
            <a:off x="10773996" y="4471797"/>
            <a:ext cx="0" cy="549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C7A0E048-440A-5789-25F4-780CCB415D50}"/>
              </a:ext>
            </a:extLst>
          </p:cNvPr>
          <p:cNvSpPr/>
          <p:nvPr/>
        </p:nvSpPr>
        <p:spPr>
          <a:xfrm>
            <a:off x="9875925" y="5857732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72DFEB-0EEB-2B44-8D33-6E697A4CD5D2}"/>
                  </a:ext>
                </a:extLst>
              </p:cNvPr>
              <p:cNvSpPr txBox="1"/>
              <p:nvPr/>
            </p:nvSpPr>
            <p:spPr>
              <a:xfrm>
                <a:off x="10270389" y="5857732"/>
                <a:ext cx="7837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72DFEB-0EEB-2B44-8D33-6E697A4CD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389" y="5857732"/>
                <a:ext cx="7837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CEE7C266-607C-118F-5F08-55A5F0102AB2}"/>
              </a:ext>
            </a:extLst>
          </p:cNvPr>
          <p:cNvSpPr/>
          <p:nvPr/>
        </p:nvSpPr>
        <p:spPr>
          <a:xfrm>
            <a:off x="8270564" y="5061508"/>
            <a:ext cx="337458" cy="315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2F1D2C-FE1F-B674-41B1-6218EF7078B1}"/>
                  </a:ext>
                </a:extLst>
              </p:cNvPr>
              <p:cNvSpPr txBox="1"/>
              <p:nvPr/>
            </p:nvSpPr>
            <p:spPr>
              <a:xfrm>
                <a:off x="8131676" y="5491225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2F1D2C-FE1F-B674-41B1-6218EF707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676" y="5491225"/>
                <a:ext cx="50808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45A3CB-54A1-1B8E-C0DA-1417622413E3}"/>
              </a:ext>
            </a:extLst>
          </p:cNvPr>
          <p:cNvCxnSpPr>
            <a:cxnSpLocks/>
            <a:stCxn id="26" idx="7"/>
            <a:endCxn id="5" idx="3"/>
          </p:cNvCxnSpPr>
          <p:nvPr/>
        </p:nvCxnSpPr>
        <p:spPr>
          <a:xfrm flipV="1">
            <a:off x="8558602" y="4425566"/>
            <a:ext cx="604743" cy="6821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22AE49-8C2C-335A-2635-AF9629909B75}"/>
              </a:ext>
            </a:extLst>
          </p:cNvPr>
          <p:cNvCxnSpPr>
            <a:cxnSpLocks/>
            <a:stCxn id="26" idx="6"/>
            <a:endCxn id="6" idx="2"/>
          </p:cNvCxnSpPr>
          <p:nvPr/>
        </p:nvCxnSpPr>
        <p:spPr>
          <a:xfrm flipV="1">
            <a:off x="8608022" y="5178704"/>
            <a:ext cx="505903" cy="406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D353D2-5ABA-506B-85F6-B45C460E83D6}"/>
              </a:ext>
            </a:extLst>
          </p:cNvPr>
          <p:cNvCxnSpPr>
            <a:cxnSpLocks/>
            <a:stCxn id="26" idx="5"/>
            <a:endCxn id="22" idx="2"/>
          </p:cNvCxnSpPr>
          <p:nvPr/>
        </p:nvCxnSpPr>
        <p:spPr>
          <a:xfrm>
            <a:off x="8558602" y="5330963"/>
            <a:ext cx="1317323" cy="6846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CCFE53-E400-7939-E284-961176DAAEC4}"/>
                  </a:ext>
                </a:extLst>
              </p:cNvPr>
              <p:cNvSpPr txBox="1"/>
              <p:nvPr/>
            </p:nvSpPr>
            <p:spPr>
              <a:xfrm>
                <a:off x="466975" y="2840581"/>
                <a:ext cx="797232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Proof Sketch:</a:t>
                </a:r>
              </a:p>
              <a:p>
                <a:r>
                  <a:rPr lang="en-US" sz="2000" dirty="0"/>
                  <a:t>Given 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-edge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whose edge set is the union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induced matchings, goal is to construct an auxiliary bipartite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nodes,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edges, and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≤6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Create a new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/>
                  <a:t> for each induced matching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b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Replace each edge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with a new node connected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CCFE53-E400-7939-E284-961176DAA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5" y="2840581"/>
                <a:ext cx="7972320" cy="2862322"/>
              </a:xfrm>
              <a:prstGeom prst="rect">
                <a:avLst/>
              </a:prstGeom>
              <a:blipFill>
                <a:blip r:embed="rId6"/>
                <a:stretch>
                  <a:fillRect l="-842" t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3895FC-47CB-3065-0CF7-1B449121EFE6}"/>
                  </a:ext>
                </a:extLst>
              </p:cNvPr>
              <p:cNvSpPr txBox="1"/>
              <p:nvPr/>
            </p:nvSpPr>
            <p:spPr>
              <a:xfrm>
                <a:off x="1321428" y="1471437"/>
                <a:ext cx="9863361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Theorem: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(de Caen-Székely ’91)</a:t>
                </a:r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The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max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possible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size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of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</m:oMath>
                </a14:m>
                <a:r>
                  <a:rPr lang="en-US" sz="2000" dirty="0"/>
                  <a:t>|E(G)|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is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the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same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as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the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max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for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which</m:t>
                    </m:r>
                    <m:r>
                      <m:rPr>
                        <m:nor/>
                      </m:rPr>
                      <a:rPr lang="en-US" sz="2000" dirty="0"/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sepChr m:val="∣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≤6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000" dirty="0"/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3895FC-47CB-3065-0CF7-1B449121E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28" y="1471437"/>
                <a:ext cx="9863361" cy="830997"/>
              </a:xfrm>
              <a:prstGeom prst="rect">
                <a:avLst/>
              </a:prstGeom>
              <a:blipFill>
                <a:blip r:embed="rId7"/>
                <a:stretch>
                  <a:fillRect t="-6475" b="-115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379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200BEF-4F2E-5883-4446-2C75AD5502CD}"/>
                  </a:ext>
                </a:extLst>
              </p:cNvPr>
              <p:cNvSpPr txBox="1"/>
              <p:nvPr/>
            </p:nvSpPr>
            <p:spPr>
              <a:xfrm>
                <a:off x="466974" y="236211"/>
                <a:ext cx="10967263" cy="10156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The Induced Matching Problem:</a:t>
                </a:r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How many edges can be in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whose edge set is the union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induced matchings?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200BEF-4F2E-5883-4446-2C75AD550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4" y="236211"/>
                <a:ext cx="10967263" cy="1015663"/>
              </a:xfrm>
              <a:prstGeom prst="rect">
                <a:avLst/>
              </a:prstGeom>
              <a:blipFill>
                <a:blip r:embed="rId2"/>
                <a:stretch>
                  <a:fillRect l="-555" t="-2976" r="-500" b="-101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6DD7540-2F59-F107-FA45-64189627FDF6}"/>
              </a:ext>
            </a:extLst>
          </p:cNvPr>
          <p:cNvSpPr/>
          <p:nvPr/>
        </p:nvSpPr>
        <p:spPr>
          <a:xfrm>
            <a:off x="9113925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E1BF58-7914-A417-8023-961C75EEB93C}"/>
              </a:ext>
            </a:extLst>
          </p:cNvPr>
          <p:cNvSpPr/>
          <p:nvPr/>
        </p:nvSpPr>
        <p:spPr>
          <a:xfrm>
            <a:off x="9113925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52C1DE-4ED1-6FD9-BC4D-F7A9379A07EF}"/>
              </a:ext>
            </a:extLst>
          </p:cNvPr>
          <p:cNvSpPr/>
          <p:nvPr/>
        </p:nvSpPr>
        <p:spPr>
          <a:xfrm>
            <a:off x="9875925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E83E72-C0F5-7BA6-7E31-B63985ECDA43}"/>
              </a:ext>
            </a:extLst>
          </p:cNvPr>
          <p:cNvSpPr/>
          <p:nvPr/>
        </p:nvSpPr>
        <p:spPr>
          <a:xfrm>
            <a:off x="9875925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D96E7F-957E-7C7F-C118-09DBD328C368}"/>
              </a:ext>
            </a:extLst>
          </p:cNvPr>
          <p:cNvCxnSpPr>
            <a:stCxn id="11" idx="0"/>
            <a:endCxn id="10" idx="4"/>
          </p:cNvCxnSpPr>
          <p:nvPr/>
        </p:nvCxnSpPr>
        <p:spPr>
          <a:xfrm flipV="1">
            <a:off x="10044654" y="4471797"/>
            <a:ext cx="0" cy="549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038486B-369C-7C86-95C0-7AC182B04641}"/>
              </a:ext>
            </a:extLst>
          </p:cNvPr>
          <p:cNvSpPr/>
          <p:nvPr/>
        </p:nvSpPr>
        <p:spPr>
          <a:xfrm>
            <a:off x="10605267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A597C6-F9D8-973A-95BC-DC5625E41CFC}"/>
              </a:ext>
            </a:extLst>
          </p:cNvPr>
          <p:cNvSpPr/>
          <p:nvPr/>
        </p:nvSpPr>
        <p:spPr>
          <a:xfrm>
            <a:off x="10605267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AE3BB1-D098-DD2F-5AB1-B648183AE58C}"/>
              </a:ext>
            </a:extLst>
          </p:cNvPr>
          <p:cNvCxnSpPr>
            <a:cxnSpLocks/>
            <a:stCxn id="34" idx="1"/>
            <a:endCxn id="14" idx="5"/>
          </p:cNvCxnSpPr>
          <p:nvPr/>
        </p:nvCxnSpPr>
        <p:spPr>
          <a:xfrm flipH="1" flipV="1">
            <a:off x="10893305" y="4425566"/>
            <a:ext cx="621202" cy="6600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BA97E4F9-EC2B-44B5-1E3C-CB1AE56F25F0}"/>
              </a:ext>
            </a:extLst>
          </p:cNvPr>
          <p:cNvSpPr/>
          <p:nvPr/>
        </p:nvSpPr>
        <p:spPr>
          <a:xfrm>
            <a:off x="9875925" y="5857732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2823C9-8138-A462-53AB-781FEAD9DE75}"/>
                  </a:ext>
                </a:extLst>
              </p:cNvPr>
              <p:cNvSpPr txBox="1"/>
              <p:nvPr/>
            </p:nvSpPr>
            <p:spPr>
              <a:xfrm>
                <a:off x="10270389" y="5857732"/>
                <a:ext cx="7837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2823C9-8138-A462-53AB-781FEAD9D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389" y="5857732"/>
                <a:ext cx="7837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003B8B7C-CC31-F74A-FF2C-9C507B17DBAF}"/>
              </a:ext>
            </a:extLst>
          </p:cNvPr>
          <p:cNvSpPr/>
          <p:nvPr/>
        </p:nvSpPr>
        <p:spPr>
          <a:xfrm>
            <a:off x="8270564" y="5061508"/>
            <a:ext cx="337458" cy="315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C80C8A-53B3-C785-27B4-FD0AB1C96215}"/>
                  </a:ext>
                </a:extLst>
              </p:cNvPr>
              <p:cNvSpPr txBox="1"/>
              <p:nvPr/>
            </p:nvSpPr>
            <p:spPr>
              <a:xfrm>
                <a:off x="11504105" y="5272957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C80C8A-53B3-C785-27B4-FD0AB1C96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105" y="5272957"/>
                <a:ext cx="50808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9F72C2-6AC3-26E6-8A11-57178B5D0E92}"/>
              </a:ext>
            </a:extLst>
          </p:cNvPr>
          <p:cNvCxnSpPr>
            <a:cxnSpLocks/>
            <a:stCxn id="23" idx="7"/>
            <a:endCxn id="3" idx="3"/>
          </p:cNvCxnSpPr>
          <p:nvPr/>
        </p:nvCxnSpPr>
        <p:spPr>
          <a:xfrm flipV="1">
            <a:off x="8558602" y="4425566"/>
            <a:ext cx="604743" cy="6821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32CBD2-FF0F-2808-1FB4-F3D09DD755CD}"/>
              </a:ext>
            </a:extLst>
          </p:cNvPr>
          <p:cNvCxnSpPr>
            <a:cxnSpLocks/>
            <a:stCxn id="23" idx="6"/>
            <a:endCxn id="9" idx="2"/>
          </p:cNvCxnSpPr>
          <p:nvPr/>
        </p:nvCxnSpPr>
        <p:spPr>
          <a:xfrm flipV="1">
            <a:off x="8608022" y="5178704"/>
            <a:ext cx="505903" cy="406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D2FA8FC-6B7A-228E-F4D0-0C888A721C91}"/>
              </a:ext>
            </a:extLst>
          </p:cNvPr>
          <p:cNvCxnSpPr>
            <a:cxnSpLocks/>
            <a:stCxn id="23" idx="5"/>
            <a:endCxn id="20" idx="2"/>
          </p:cNvCxnSpPr>
          <p:nvPr/>
        </p:nvCxnSpPr>
        <p:spPr>
          <a:xfrm>
            <a:off x="8558602" y="5330963"/>
            <a:ext cx="1317323" cy="6846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E0F05108-6E56-65FA-FDEC-B9CAAB1AA615}"/>
              </a:ext>
            </a:extLst>
          </p:cNvPr>
          <p:cNvSpPr/>
          <p:nvPr/>
        </p:nvSpPr>
        <p:spPr>
          <a:xfrm>
            <a:off x="11465087" y="5039421"/>
            <a:ext cx="337458" cy="315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09CA4F-BAF7-CA87-41AD-A310A47351C7}"/>
              </a:ext>
            </a:extLst>
          </p:cNvPr>
          <p:cNvCxnSpPr>
            <a:cxnSpLocks/>
            <a:stCxn id="15" idx="6"/>
            <a:endCxn id="34" idx="2"/>
          </p:cNvCxnSpPr>
          <p:nvPr/>
        </p:nvCxnSpPr>
        <p:spPr>
          <a:xfrm>
            <a:off x="10942725" y="5178704"/>
            <a:ext cx="522362" cy="185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4A6E30-F5A5-FB1C-0733-383E57B5A0CB}"/>
              </a:ext>
            </a:extLst>
          </p:cNvPr>
          <p:cNvCxnSpPr>
            <a:cxnSpLocks/>
            <a:stCxn id="34" idx="3"/>
            <a:endCxn id="20" idx="6"/>
          </p:cNvCxnSpPr>
          <p:nvPr/>
        </p:nvCxnSpPr>
        <p:spPr>
          <a:xfrm flipH="1">
            <a:off x="10213383" y="5308876"/>
            <a:ext cx="1301124" cy="7066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1406DF-3432-23E3-3E6F-E40B4EAB19CE}"/>
                  </a:ext>
                </a:extLst>
              </p:cNvPr>
              <p:cNvSpPr txBox="1"/>
              <p:nvPr/>
            </p:nvSpPr>
            <p:spPr>
              <a:xfrm>
                <a:off x="1321428" y="1471437"/>
                <a:ext cx="9863361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Theorem: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(de Caen-Székely ’91)</a:t>
                </a:r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The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max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possible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size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of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</m:oMath>
                </a14:m>
                <a:r>
                  <a:rPr lang="en-US" sz="2000" dirty="0"/>
                  <a:t>|E(G)|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is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the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same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as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the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max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for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which</m:t>
                    </m:r>
                    <m:r>
                      <m:rPr>
                        <m:nor/>
                      </m:rPr>
                      <a:rPr lang="en-US" sz="2000" dirty="0"/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sepChr m:val="∣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≤6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000" dirty="0"/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1406DF-3432-23E3-3E6F-E40B4EAB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28" y="1471437"/>
                <a:ext cx="9863361" cy="830997"/>
              </a:xfrm>
              <a:prstGeom prst="rect">
                <a:avLst/>
              </a:prstGeom>
              <a:blipFill>
                <a:blip r:embed="rId6"/>
                <a:stretch>
                  <a:fillRect t="-6475" b="-115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B25F63-C089-D3EF-66B8-83A5E69A5CAE}"/>
                  </a:ext>
                </a:extLst>
              </p:cNvPr>
              <p:cNvSpPr txBox="1"/>
              <p:nvPr/>
            </p:nvSpPr>
            <p:spPr>
              <a:xfrm>
                <a:off x="466975" y="2840581"/>
                <a:ext cx="797232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Proof Sketch:</a:t>
                </a:r>
              </a:p>
              <a:p>
                <a:r>
                  <a:rPr lang="en-US" sz="2000" dirty="0"/>
                  <a:t>Given 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-edge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whose edge set is the union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induced matchings, goal is to construct an auxiliary bipartite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nodes,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edges, and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≤6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Create a new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/>
                  <a:t> for each induced matching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b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Replace each edge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with a new node connected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B25F63-C089-D3EF-66B8-83A5E69A5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5" y="2840581"/>
                <a:ext cx="7972320" cy="2862322"/>
              </a:xfrm>
              <a:prstGeom prst="rect">
                <a:avLst/>
              </a:prstGeom>
              <a:blipFill>
                <a:blip r:embed="rId7"/>
                <a:stretch>
                  <a:fillRect l="-842" t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462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200BEF-4F2E-5883-4446-2C75AD5502CD}"/>
                  </a:ext>
                </a:extLst>
              </p:cNvPr>
              <p:cNvSpPr txBox="1"/>
              <p:nvPr/>
            </p:nvSpPr>
            <p:spPr>
              <a:xfrm>
                <a:off x="466974" y="236211"/>
                <a:ext cx="10967263" cy="10156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The Induced Matching Problem:</a:t>
                </a:r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How many edges can be in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whose edge set is the union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induced matchings?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200BEF-4F2E-5883-4446-2C75AD550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4" y="236211"/>
                <a:ext cx="10967263" cy="1015663"/>
              </a:xfrm>
              <a:prstGeom prst="rect">
                <a:avLst/>
              </a:prstGeom>
              <a:blipFill>
                <a:blip r:embed="rId2"/>
                <a:stretch>
                  <a:fillRect l="-555" t="-2976" r="-500" b="-101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303AABF-2541-274E-DFD7-13DC87903553}"/>
              </a:ext>
            </a:extLst>
          </p:cNvPr>
          <p:cNvSpPr/>
          <p:nvPr/>
        </p:nvSpPr>
        <p:spPr>
          <a:xfrm>
            <a:off x="9113925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0C6A50-734B-0F69-5D9C-5FB602A1CA72}"/>
              </a:ext>
            </a:extLst>
          </p:cNvPr>
          <p:cNvSpPr/>
          <p:nvPr/>
        </p:nvSpPr>
        <p:spPr>
          <a:xfrm>
            <a:off x="9113925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29F523-0D1D-48AD-067A-5C4D66E4022D}"/>
              </a:ext>
            </a:extLst>
          </p:cNvPr>
          <p:cNvSpPr/>
          <p:nvPr/>
        </p:nvSpPr>
        <p:spPr>
          <a:xfrm>
            <a:off x="9875925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67B852-3ED8-6D65-65CD-D7765F9906A6}"/>
              </a:ext>
            </a:extLst>
          </p:cNvPr>
          <p:cNvSpPr/>
          <p:nvPr/>
        </p:nvSpPr>
        <p:spPr>
          <a:xfrm>
            <a:off x="9875925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F8D970-231D-CD45-A83F-07F21C6A5C0B}"/>
              </a:ext>
            </a:extLst>
          </p:cNvPr>
          <p:cNvCxnSpPr>
            <a:cxnSpLocks/>
            <a:stCxn id="40" idx="0"/>
            <a:endCxn id="7" idx="4"/>
          </p:cNvCxnSpPr>
          <p:nvPr/>
        </p:nvCxnSpPr>
        <p:spPr>
          <a:xfrm flipV="1">
            <a:off x="9116279" y="4471797"/>
            <a:ext cx="928375" cy="15737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429A1F2-987E-AE8D-D6C1-0B0E6BEC584C}"/>
              </a:ext>
            </a:extLst>
          </p:cNvPr>
          <p:cNvSpPr/>
          <p:nvPr/>
        </p:nvSpPr>
        <p:spPr>
          <a:xfrm>
            <a:off x="10605267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A96146-EB68-E5A0-E327-3B4EB535F821}"/>
              </a:ext>
            </a:extLst>
          </p:cNvPr>
          <p:cNvSpPr/>
          <p:nvPr/>
        </p:nvSpPr>
        <p:spPr>
          <a:xfrm>
            <a:off x="10605267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5EF8CE-2FD3-5A61-0F0A-BB3D0A7C840B}"/>
              </a:ext>
            </a:extLst>
          </p:cNvPr>
          <p:cNvCxnSpPr>
            <a:cxnSpLocks/>
            <a:stCxn id="37" idx="1"/>
            <a:endCxn id="16" idx="5"/>
          </p:cNvCxnSpPr>
          <p:nvPr/>
        </p:nvCxnSpPr>
        <p:spPr>
          <a:xfrm flipH="1" flipV="1">
            <a:off x="10893305" y="4425566"/>
            <a:ext cx="621202" cy="6600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DDB4B7D-0B82-A434-95CA-D57243F57C5A}"/>
              </a:ext>
            </a:extLst>
          </p:cNvPr>
          <p:cNvSpPr/>
          <p:nvPr/>
        </p:nvSpPr>
        <p:spPr>
          <a:xfrm>
            <a:off x="9875925" y="5857732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B65B970-79E2-7BD3-D7B0-A8E86BD02723}"/>
                  </a:ext>
                </a:extLst>
              </p:cNvPr>
              <p:cNvSpPr txBox="1"/>
              <p:nvPr/>
            </p:nvSpPr>
            <p:spPr>
              <a:xfrm>
                <a:off x="10270389" y="5857732"/>
                <a:ext cx="7837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B65B970-79E2-7BD3-D7B0-A8E86BD02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389" y="5857732"/>
                <a:ext cx="7837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B329509F-88C3-13D2-20EF-9233AD2A430C}"/>
              </a:ext>
            </a:extLst>
          </p:cNvPr>
          <p:cNvSpPr/>
          <p:nvPr/>
        </p:nvSpPr>
        <p:spPr>
          <a:xfrm>
            <a:off x="8270564" y="5061508"/>
            <a:ext cx="337458" cy="315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3A12C5-C506-8C64-3209-1FCB5F570329}"/>
                  </a:ext>
                </a:extLst>
              </p:cNvPr>
              <p:cNvSpPr txBox="1"/>
              <p:nvPr/>
            </p:nvSpPr>
            <p:spPr>
              <a:xfrm>
                <a:off x="8542575" y="6101506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3A12C5-C506-8C64-3209-1FCB5F570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75" y="6101506"/>
                <a:ext cx="50808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2FCFF2-645E-7C7B-9493-547B7783997F}"/>
              </a:ext>
            </a:extLst>
          </p:cNvPr>
          <p:cNvCxnSpPr>
            <a:cxnSpLocks/>
            <a:stCxn id="26" idx="7"/>
            <a:endCxn id="5" idx="3"/>
          </p:cNvCxnSpPr>
          <p:nvPr/>
        </p:nvCxnSpPr>
        <p:spPr>
          <a:xfrm flipV="1">
            <a:off x="8558602" y="4425566"/>
            <a:ext cx="604743" cy="6821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70DB9D-95BC-47A0-7DD3-CC4753E461B8}"/>
              </a:ext>
            </a:extLst>
          </p:cNvPr>
          <p:cNvCxnSpPr>
            <a:cxnSpLocks/>
            <a:stCxn id="26" idx="6"/>
            <a:endCxn id="6" idx="2"/>
          </p:cNvCxnSpPr>
          <p:nvPr/>
        </p:nvCxnSpPr>
        <p:spPr>
          <a:xfrm flipV="1">
            <a:off x="8608022" y="5178704"/>
            <a:ext cx="505903" cy="406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710F4B-306C-E82A-D403-2173345B64AB}"/>
              </a:ext>
            </a:extLst>
          </p:cNvPr>
          <p:cNvCxnSpPr>
            <a:cxnSpLocks/>
            <a:stCxn id="26" idx="5"/>
            <a:endCxn id="22" idx="2"/>
          </p:cNvCxnSpPr>
          <p:nvPr/>
        </p:nvCxnSpPr>
        <p:spPr>
          <a:xfrm>
            <a:off x="8558602" y="5330963"/>
            <a:ext cx="1317323" cy="6846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EE82708-E4EE-99A1-4024-3DC9506E3796}"/>
              </a:ext>
            </a:extLst>
          </p:cNvPr>
          <p:cNvSpPr/>
          <p:nvPr/>
        </p:nvSpPr>
        <p:spPr>
          <a:xfrm>
            <a:off x="11465087" y="5039421"/>
            <a:ext cx="337458" cy="315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7362A63-700A-68D9-B2E9-9C9D62369B57}"/>
              </a:ext>
            </a:extLst>
          </p:cNvPr>
          <p:cNvCxnSpPr>
            <a:cxnSpLocks/>
            <a:stCxn id="18" idx="6"/>
            <a:endCxn id="37" idx="2"/>
          </p:cNvCxnSpPr>
          <p:nvPr/>
        </p:nvCxnSpPr>
        <p:spPr>
          <a:xfrm>
            <a:off x="10942725" y="5178704"/>
            <a:ext cx="522362" cy="185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0091CF9-45FC-1291-D400-B965CC31B47D}"/>
              </a:ext>
            </a:extLst>
          </p:cNvPr>
          <p:cNvCxnSpPr>
            <a:cxnSpLocks/>
            <a:stCxn id="37" idx="3"/>
            <a:endCxn id="22" idx="6"/>
          </p:cNvCxnSpPr>
          <p:nvPr/>
        </p:nvCxnSpPr>
        <p:spPr>
          <a:xfrm flipH="1">
            <a:off x="10213383" y="5308876"/>
            <a:ext cx="1301124" cy="7066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BE831C0-942E-1093-0798-BB4B367E3ECA}"/>
              </a:ext>
            </a:extLst>
          </p:cNvPr>
          <p:cNvSpPr/>
          <p:nvPr/>
        </p:nvSpPr>
        <p:spPr>
          <a:xfrm>
            <a:off x="8947550" y="6045511"/>
            <a:ext cx="337458" cy="315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ACE208-9A73-D005-B170-B24914DCC236}"/>
              </a:ext>
            </a:extLst>
          </p:cNvPr>
          <p:cNvCxnSpPr>
            <a:cxnSpLocks/>
            <a:stCxn id="40" idx="7"/>
            <a:endCxn id="8" idx="3"/>
          </p:cNvCxnSpPr>
          <p:nvPr/>
        </p:nvCxnSpPr>
        <p:spPr>
          <a:xfrm flipV="1">
            <a:off x="9235588" y="5290316"/>
            <a:ext cx="689757" cy="8014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1F9286-A0E3-C04C-5708-B2EB4704E07D}"/>
              </a:ext>
            </a:extLst>
          </p:cNvPr>
          <p:cNvCxnSpPr>
            <a:cxnSpLocks/>
            <a:stCxn id="40" idx="6"/>
            <a:endCxn id="22" idx="2"/>
          </p:cNvCxnSpPr>
          <p:nvPr/>
        </p:nvCxnSpPr>
        <p:spPr>
          <a:xfrm flipV="1">
            <a:off x="9285008" y="6015575"/>
            <a:ext cx="590917" cy="1877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63196E-5F6A-7672-78D5-8A203DF4B554}"/>
                  </a:ext>
                </a:extLst>
              </p:cNvPr>
              <p:cNvSpPr txBox="1"/>
              <p:nvPr/>
            </p:nvSpPr>
            <p:spPr>
              <a:xfrm>
                <a:off x="1321428" y="1471437"/>
                <a:ext cx="9863361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Theorem: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(de Caen-Székely ’91)</a:t>
                </a:r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The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max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possible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size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of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</m:oMath>
                </a14:m>
                <a:r>
                  <a:rPr lang="en-US" sz="2000" dirty="0"/>
                  <a:t>|E(G)|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is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the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same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as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the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max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for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which</m:t>
                    </m:r>
                    <m:r>
                      <m:rPr>
                        <m:nor/>
                      </m:rPr>
                      <a:rPr lang="en-US" sz="2000" dirty="0"/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sepChr m:val="∣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≤6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000" dirty="0"/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63196E-5F6A-7672-78D5-8A203DF4B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28" y="1471437"/>
                <a:ext cx="9863361" cy="830997"/>
              </a:xfrm>
              <a:prstGeom prst="rect">
                <a:avLst/>
              </a:prstGeom>
              <a:blipFill>
                <a:blip r:embed="rId5"/>
                <a:stretch>
                  <a:fillRect t="-6475" b="-115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E4B6F2-6001-EA54-7A54-AA8710486B4A}"/>
                  </a:ext>
                </a:extLst>
              </p:cNvPr>
              <p:cNvSpPr txBox="1"/>
              <p:nvPr/>
            </p:nvSpPr>
            <p:spPr>
              <a:xfrm>
                <a:off x="466975" y="2840581"/>
                <a:ext cx="797232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Proof Sketch:</a:t>
                </a:r>
              </a:p>
              <a:p>
                <a:r>
                  <a:rPr lang="en-US" sz="2000" dirty="0"/>
                  <a:t>Given 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-edge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whose edge set is the union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induced matchings, goal is to construct an auxiliary bipartite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nodes,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edges, and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≤6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Create a new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/>
                  <a:t> for each induced matching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b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Replace each edge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with a new node connected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E4B6F2-6001-EA54-7A54-AA8710486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5" y="2840581"/>
                <a:ext cx="7972320" cy="2862322"/>
              </a:xfrm>
              <a:prstGeom prst="rect">
                <a:avLst/>
              </a:prstGeom>
              <a:blipFill>
                <a:blip r:embed="rId6"/>
                <a:stretch>
                  <a:fillRect l="-842" t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485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200BEF-4F2E-5883-4446-2C75AD5502CD}"/>
                  </a:ext>
                </a:extLst>
              </p:cNvPr>
              <p:cNvSpPr txBox="1"/>
              <p:nvPr/>
            </p:nvSpPr>
            <p:spPr>
              <a:xfrm>
                <a:off x="466974" y="236211"/>
                <a:ext cx="10967263" cy="10156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The Induced Matching Problem:</a:t>
                </a:r>
                <a:endParaRPr lang="en-US" sz="2000" dirty="0"/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/>
                  <a:t>How many edges can be in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whose edge set is the union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induced matchings?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200BEF-4F2E-5883-4446-2C75AD550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4" y="236211"/>
                <a:ext cx="10967263" cy="1015663"/>
              </a:xfrm>
              <a:prstGeom prst="rect">
                <a:avLst/>
              </a:prstGeom>
              <a:blipFill>
                <a:blip r:embed="rId2"/>
                <a:stretch>
                  <a:fillRect l="-555" t="-2976" r="-500" b="-101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7ED7C8-7CA5-A926-CED4-CD3A18D18247}"/>
                  </a:ext>
                </a:extLst>
              </p:cNvPr>
              <p:cNvSpPr txBox="1"/>
              <p:nvPr/>
            </p:nvSpPr>
            <p:spPr>
              <a:xfrm>
                <a:off x="518522" y="2719938"/>
                <a:ext cx="8156623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Proof Sketch:</a:t>
                </a:r>
              </a:p>
              <a:p>
                <a:r>
                  <a:rPr lang="en-US" sz="2000" dirty="0"/>
                  <a:t>Given 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-edge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whose edge set is the union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induced matchings, goal is to construct an auxiliary bipartite graph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nodes,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edges, and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≤6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Create a new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/>
                  <a:t> for each induced matching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Replace each edge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with a new node connected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Verify properties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Bipartite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000" dirty="0"/>
                  <a:t> nodes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Exactly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 edges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≤6</m:t>
                        </m:r>
                      </m:sub>
                    </m:sSub>
                  </m:oMath>
                </a14:m>
                <a:r>
                  <a:rPr lang="en-US" sz="2000" dirty="0"/>
                  <a:t>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p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sepChr m:val="∣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≤6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7ED7C8-7CA5-A926-CED4-CD3A18D18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22" y="2719938"/>
                <a:ext cx="8156623" cy="4093428"/>
              </a:xfrm>
              <a:prstGeom prst="rect">
                <a:avLst/>
              </a:prstGeom>
              <a:blipFill>
                <a:blip r:embed="rId3"/>
                <a:stretch>
                  <a:fillRect l="-822" t="-744" r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303AABF-2541-274E-DFD7-13DC87903553}"/>
              </a:ext>
            </a:extLst>
          </p:cNvPr>
          <p:cNvSpPr/>
          <p:nvPr/>
        </p:nvSpPr>
        <p:spPr>
          <a:xfrm>
            <a:off x="9113925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0C6A50-734B-0F69-5D9C-5FB602A1CA72}"/>
              </a:ext>
            </a:extLst>
          </p:cNvPr>
          <p:cNvSpPr/>
          <p:nvPr/>
        </p:nvSpPr>
        <p:spPr>
          <a:xfrm>
            <a:off x="9113925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29F523-0D1D-48AD-067A-5C4D66E4022D}"/>
              </a:ext>
            </a:extLst>
          </p:cNvPr>
          <p:cNvSpPr/>
          <p:nvPr/>
        </p:nvSpPr>
        <p:spPr>
          <a:xfrm>
            <a:off x="9875925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67B852-3ED8-6D65-65CD-D7765F9906A6}"/>
              </a:ext>
            </a:extLst>
          </p:cNvPr>
          <p:cNvSpPr/>
          <p:nvPr/>
        </p:nvSpPr>
        <p:spPr>
          <a:xfrm>
            <a:off x="9875925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F8D970-231D-CD45-A83F-07F21C6A5C0B}"/>
              </a:ext>
            </a:extLst>
          </p:cNvPr>
          <p:cNvCxnSpPr>
            <a:cxnSpLocks/>
            <a:stCxn id="40" idx="0"/>
            <a:endCxn id="7" idx="4"/>
          </p:cNvCxnSpPr>
          <p:nvPr/>
        </p:nvCxnSpPr>
        <p:spPr>
          <a:xfrm flipV="1">
            <a:off x="9116279" y="4471797"/>
            <a:ext cx="928375" cy="15737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429A1F2-987E-AE8D-D6C1-0B0E6BEC584C}"/>
              </a:ext>
            </a:extLst>
          </p:cNvPr>
          <p:cNvSpPr/>
          <p:nvPr/>
        </p:nvSpPr>
        <p:spPr>
          <a:xfrm>
            <a:off x="10605267" y="415611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A96146-EB68-E5A0-E327-3B4EB535F821}"/>
              </a:ext>
            </a:extLst>
          </p:cNvPr>
          <p:cNvSpPr/>
          <p:nvPr/>
        </p:nvSpPr>
        <p:spPr>
          <a:xfrm>
            <a:off x="10605267" y="5020861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5EF8CE-2FD3-5A61-0F0A-BB3D0A7C840B}"/>
              </a:ext>
            </a:extLst>
          </p:cNvPr>
          <p:cNvCxnSpPr>
            <a:cxnSpLocks/>
            <a:stCxn id="37" idx="1"/>
            <a:endCxn id="16" idx="5"/>
          </p:cNvCxnSpPr>
          <p:nvPr/>
        </p:nvCxnSpPr>
        <p:spPr>
          <a:xfrm flipH="1" flipV="1">
            <a:off x="10893305" y="4425566"/>
            <a:ext cx="621202" cy="6600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DDB4B7D-0B82-A434-95CA-D57243F57C5A}"/>
              </a:ext>
            </a:extLst>
          </p:cNvPr>
          <p:cNvSpPr/>
          <p:nvPr/>
        </p:nvSpPr>
        <p:spPr>
          <a:xfrm>
            <a:off x="9875925" y="5857732"/>
            <a:ext cx="337458" cy="315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B65B970-79E2-7BD3-D7B0-A8E86BD02723}"/>
                  </a:ext>
                </a:extLst>
              </p:cNvPr>
              <p:cNvSpPr txBox="1"/>
              <p:nvPr/>
            </p:nvSpPr>
            <p:spPr>
              <a:xfrm>
                <a:off x="10270389" y="5857732"/>
                <a:ext cx="7837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B65B970-79E2-7BD3-D7B0-A8E86BD02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389" y="5857732"/>
                <a:ext cx="7837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B329509F-88C3-13D2-20EF-9233AD2A430C}"/>
              </a:ext>
            </a:extLst>
          </p:cNvPr>
          <p:cNvSpPr/>
          <p:nvPr/>
        </p:nvSpPr>
        <p:spPr>
          <a:xfrm>
            <a:off x="8270564" y="5061508"/>
            <a:ext cx="337458" cy="315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3A12C5-C506-8C64-3209-1FCB5F570329}"/>
                  </a:ext>
                </a:extLst>
              </p:cNvPr>
              <p:cNvSpPr txBox="1"/>
              <p:nvPr/>
            </p:nvSpPr>
            <p:spPr>
              <a:xfrm>
                <a:off x="8542575" y="6101506"/>
                <a:ext cx="508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3A12C5-C506-8C64-3209-1FCB5F570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75" y="6101506"/>
                <a:ext cx="50808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2FCFF2-645E-7C7B-9493-547B7783997F}"/>
              </a:ext>
            </a:extLst>
          </p:cNvPr>
          <p:cNvCxnSpPr>
            <a:cxnSpLocks/>
            <a:stCxn id="26" idx="7"/>
            <a:endCxn id="5" idx="3"/>
          </p:cNvCxnSpPr>
          <p:nvPr/>
        </p:nvCxnSpPr>
        <p:spPr>
          <a:xfrm flipV="1">
            <a:off x="8558602" y="4425566"/>
            <a:ext cx="604743" cy="6821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70DB9D-95BC-47A0-7DD3-CC4753E461B8}"/>
              </a:ext>
            </a:extLst>
          </p:cNvPr>
          <p:cNvCxnSpPr>
            <a:cxnSpLocks/>
            <a:stCxn id="26" idx="6"/>
            <a:endCxn id="6" idx="2"/>
          </p:cNvCxnSpPr>
          <p:nvPr/>
        </p:nvCxnSpPr>
        <p:spPr>
          <a:xfrm flipV="1">
            <a:off x="8608022" y="5178704"/>
            <a:ext cx="505903" cy="406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710F4B-306C-E82A-D403-2173345B64AB}"/>
              </a:ext>
            </a:extLst>
          </p:cNvPr>
          <p:cNvCxnSpPr>
            <a:cxnSpLocks/>
            <a:stCxn id="26" idx="5"/>
            <a:endCxn id="22" idx="2"/>
          </p:cNvCxnSpPr>
          <p:nvPr/>
        </p:nvCxnSpPr>
        <p:spPr>
          <a:xfrm>
            <a:off x="8558602" y="5330963"/>
            <a:ext cx="1317323" cy="6846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EE82708-E4EE-99A1-4024-3DC9506E3796}"/>
              </a:ext>
            </a:extLst>
          </p:cNvPr>
          <p:cNvSpPr/>
          <p:nvPr/>
        </p:nvSpPr>
        <p:spPr>
          <a:xfrm>
            <a:off x="11465087" y="5039421"/>
            <a:ext cx="337458" cy="315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7362A63-700A-68D9-B2E9-9C9D62369B57}"/>
              </a:ext>
            </a:extLst>
          </p:cNvPr>
          <p:cNvCxnSpPr>
            <a:cxnSpLocks/>
            <a:stCxn id="18" idx="6"/>
            <a:endCxn id="37" idx="2"/>
          </p:cNvCxnSpPr>
          <p:nvPr/>
        </p:nvCxnSpPr>
        <p:spPr>
          <a:xfrm>
            <a:off x="10942725" y="5178704"/>
            <a:ext cx="522362" cy="185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0091CF9-45FC-1291-D400-B965CC31B47D}"/>
              </a:ext>
            </a:extLst>
          </p:cNvPr>
          <p:cNvCxnSpPr>
            <a:cxnSpLocks/>
            <a:stCxn id="37" idx="3"/>
            <a:endCxn id="22" idx="6"/>
          </p:cNvCxnSpPr>
          <p:nvPr/>
        </p:nvCxnSpPr>
        <p:spPr>
          <a:xfrm flipH="1">
            <a:off x="10213383" y="5308876"/>
            <a:ext cx="1301124" cy="7066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BE831C0-942E-1093-0798-BB4B367E3ECA}"/>
              </a:ext>
            </a:extLst>
          </p:cNvPr>
          <p:cNvSpPr/>
          <p:nvPr/>
        </p:nvSpPr>
        <p:spPr>
          <a:xfrm>
            <a:off x="8947550" y="6045511"/>
            <a:ext cx="337458" cy="31568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ACE208-9A73-D005-B170-B24914DCC236}"/>
              </a:ext>
            </a:extLst>
          </p:cNvPr>
          <p:cNvCxnSpPr>
            <a:cxnSpLocks/>
            <a:stCxn id="40" idx="7"/>
            <a:endCxn id="8" idx="3"/>
          </p:cNvCxnSpPr>
          <p:nvPr/>
        </p:nvCxnSpPr>
        <p:spPr>
          <a:xfrm flipV="1">
            <a:off x="9235588" y="5290316"/>
            <a:ext cx="689757" cy="8014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1F9286-A0E3-C04C-5708-B2EB4704E07D}"/>
              </a:ext>
            </a:extLst>
          </p:cNvPr>
          <p:cNvCxnSpPr>
            <a:cxnSpLocks/>
            <a:stCxn id="40" idx="6"/>
            <a:endCxn id="22" idx="2"/>
          </p:cNvCxnSpPr>
          <p:nvPr/>
        </p:nvCxnSpPr>
        <p:spPr>
          <a:xfrm flipV="1">
            <a:off x="9285008" y="6015575"/>
            <a:ext cx="590917" cy="1877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DD4F7E-5F7D-9DEB-60F9-DA16AE26E149}"/>
                  </a:ext>
                </a:extLst>
              </p:cNvPr>
              <p:cNvSpPr txBox="1"/>
              <p:nvPr/>
            </p:nvSpPr>
            <p:spPr>
              <a:xfrm>
                <a:off x="1321428" y="1471437"/>
                <a:ext cx="9863361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Theorem: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(de Caen-Székely ’91)</a:t>
                </a:r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The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max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possible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size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of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</m:oMath>
                </a14:m>
                <a:r>
                  <a:rPr lang="en-US" sz="2000" dirty="0"/>
                  <a:t>|E(G)|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is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the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same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b="0" i="0" dirty="0" smtClean="0"/>
                      <m:t>as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the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max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for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which</m:t>
                    </m:r>
                    <m:r>
                      <m:rPr>
                        <m:nor/>
                      </m:rPr>
                      <a:rPr lang="en-US" sz="2000" dirty="0"/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𝑒𝑥</m:t>
                    </m:r>
                    <m:d>
                      <m:dPr>
                        <m:sepChr m:val="∣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≤6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n-US" sz="2000" dirty="0"/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DD4F7E-5F7D-9DEB-60F9-DA16AE26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28" y="1471437"/>
                <a:ext cx="9863361" cy="830997"/>
              </a:xfrm>
              <a:prstGeom prst="rect">
                <a:avLst/>
              </a:prstGeom>
              <a:blipFill>
                <a:blip r:embed="rId5"/>
                <a:stretch>
                  <a:fillRect t="-6475" b="-115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4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2D87-6DE7-C197-0AA8-B4117580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sz="4400" dirty="0"/>
              <a:t>Ruzsa-Szemerédi Theorem (Extended)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018B97-FA14-A8E8-2877-CB48FD670B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513" y="1609315"/>
                <a:ext cx="11284974" cy="410322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following are all true (and equivalent by simple combinatorial reductions):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whose edge set is the union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induced matchings can only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edges.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The max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for which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𝐞𝐱</m:t>
                    </m:r>
                    <m:d>
                      <m:dPr>
                        <m:sepChr m:val="∣"/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.</a:t>
                </a:r>
              </a:p>
              <a:p>
                <a:pPr marL="457200" indent="-457200">
                  <a:buAutoNum type="arabicPeriod" startAt="3"/>
                </a:pPr>
                <a:r>
                  <a:rPr lang="en-US" sz="2000" dirty="0"/>
                  <a:t>There is no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DAG that contains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unique edge-disjoint paths of length 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4.  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-node graph in which every edge lies in exactly one triangle can only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edges.</a:t>
                </a:r>
              </a:p>
              <a:p>
                <a:pPr marL="0" indent="0">
                  <a:buNone/>
                </a:pPr>
                <a:r>
                  <a:rPr lang="en-US" sz="2000" dirty="0"/>
                  <a:t>5.  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binary matrix avoiding all these submatrices can only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ones.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018B97-FA14-A8E8-2877-CB48FD670B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513" y="1609315"/>
                <a:ext cx="11284974" cy="4103227"/>
              </a:xfrm>
              <a:blipFill>
                <a:blip r:embed="rId2"/>
                <a:stretch>
                  <a:fillRect l="-810" t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79178F-36C2-25DE-45EB-46327070592E}"/>
              </a:ext>
            </a:extLst>
          </p:cNvPr>
          <p:cNvSpPr/>
          <p:nvPr/>
        </p:nvSpPr>
        <p:spPr>
          <a:xfrm>
            <a:off x="4443830" y="3864428"/>
            <a:ext cx="1741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D6C67A-EBFE-6FAD-A056-B7AE971AED99}"/>
              </a:ext>
            </a:extLst>
          </p:cNvPr>
          <p:cNvSpPr/>
          <p:nvPr/>
        </p:nvSpPr>
        <p:spPr>
          <a:xfrm>
            <a:off x="4988116" y="3429000"/>
            <a:ext cx="1741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B5222C-3D79-8200-2036-722E67D6B688}"/>
              </a:ext>
            </a:extLst>
          </p:cNvPr>
          <p:cNvSpPr/>
          <p:nvPr/>
        </p:nvSpPr>
        <p:spPr>
          <a:xfrm>
            <a:off x="4988116" y="3864428"/>
            <a:ext cx="1741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A4D1A4-F44A-E05E-2A19-144ACA8F6D33}"/>
              </a:ext>
            </a:extLst>
          </p:cNvPr>
          <p:cNvSpPr/>
          <p:nvPr/>
        </p:nvSpPr>
        <p:spPr>
          <a:xfrm>
            <a:off x="4999003" y="4299856"/>
            <a:ext cx="1741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0E314E-8347-EF08-856F-25C5249CCB8E}"/>
              </a:ext>
            </a:extLst>
          </p:cNvPr>
          <p:cNvSpPr/>
          <p:nvPr/>
        </p:nvSpPr>
        <p:spPr>
          <a:xfrm>
            <a:off x="5445317" y="3429000"/>
            <a:ext cx="1741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0B566B-64EA-C918-8F60-EF60E4E89651}"/>
              </a:ext>
            </a:extLst>
          </p:cNvPr>
          <p:cNvSpPr/>
          <p:nvPr/>
        </p:nvSpPr>
        <p:spPr>
          <a:xfrm>
            <a:off x="5445317" y="3864428"/>
            <a:ext cx="1741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3A6F63-E417-67B5-3F32-0DF472567FEC}"/>
              </a:ext>
            </a:extLst>
          </p:cNvPr>
          <p:cNvSpPr/>
          <p:nvPr/>
        </p:nvSpPr>
        <p:spPr>
          <a:xfrm>
            <a:off x="5456204" y="4299856"/>
            <a:ext cx="1741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2620F0-D10E-9158-9012-1E6AA2E6D523}"/>
              </a:ext>
            </a:extLst>
          </p:cNvPr>
          <p:cNvSpPr/>
          <p:nvPr/>
        </p:nvSpPr>
        <p:spPr>
          <a:xfrm>
            <a:off x="6098463" y="3429000"/>
            <a:ext cx="1741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3C6EEA-316F-F4A2-DB9F-3D70202C34FD}"/>
              </a:ext>
            </a:extLst>
          </p:cNvPr>
          <p:cNvSpPr/>
          <p:nvPr/>
        </p:nvSpPr>
        <p:spPr>
          <a:xfrm>
            <a:off x="6098463" y="3864428"/>
            <a:ext cx="1741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3154D2-A63A-53C1-09B1-F1D54185C6BC}"/>
              </a:ext>
            </a:extLst>
          </p:cNvPr>
          <p:cNvSpPr/>
          <p:nvPr/>
        </p:nvSpPr>
        <p:spPr>
          <a:xfrm>
            <a:off x="6098463" y="4299856"/>
            <a:ext cx="174172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AB657A-EDA9-1C14-B331-59802A310780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4618002" y="3940628"/>
            <a:ext cx="3701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A1C275-47A9-0F55-267B-E46DBE6EECE1}"/>
              </a:ext>
            </a:extLst>
          </p:cNvPr>
          <p:cNvCxnSpPr>
            <a:cxnSpLocks/>
            <a:stCxn id="4" idx="5"/>
            <a:endCxn id="7" idx="1"/>
          </p:cNvCxnSpPr>
          <p:nvPr/>
        </p:nvCxnSpPr>
        <p:spPr>
          <a:xfrm>
            <a:off x="4592495" y="3994510"/>
            <a:ext cx="432015" cy="3276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28C021-51BA-315D-F06C-296A294E9A16}"/>
              </a:ext>
            </a:extLst>
          </p:cNvPr>
          <p:cNvCxnSpPr>
            <a:cxnSpLocks/>
            <a:stCxn id="4" idx="7"/>
            <a:endCxn id="5" idx="3"/>
          </p:cNvCxnSpPr>
          <p:nvPr/>
        </p:nvCxnSpPr>
        <p:spPr>
          <a:xfrm flipV="1">
            <a:off x="4592495" y="3559082"/>
            <a:ext cx="421128" cy="3276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BAA6DAD-9351-094C-EE9A-13836ADE7FE0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5162288" y="3505200"/>
            <a:ext cx="283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B83448-9B87-4D1A-D648-332779482A37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5162288" y="3940628"/>
            <a:ext cx="283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A883CF-2EFB-C02C-D7CE-CD063F04BE4C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5173175" y="4376056"/>
            <a:ext cx="283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263642-F013-F97D-2B66-F381461489CB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>
            <a:off x="5619489" y="3505200"/>
            <a:ext cx="478974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4708B3-23E7-8CE0-54EC-9FC33FAB6C25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>
            <a:off x="5619489" y="3940628"/>
            <a:ext cx="478974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62E084-BC8C-BCAF-CD9D-9E1E1BD35D87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5630376" y="4376056"/>
            <a:ext cx="46808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E40095-652B-3D25-09CD-DE10AA5418D0}"/>
              </a:ext>
            </a:extLst>
          </p:cNvPr>
          <p:cNvCxnSpPr>
            <a:cxnSpLocks/>
            <a:stCxn id="5" idx="5"/>
            <a:endCxn id="9" idx="1"/>
          </p:cNvCxnSpPr>
          <p:nvPr/>
        </p:nvCxnSpPr>
        <p:spPr>
          <a:xfrm>
            <a:off x="5136781" y="3559082"/>
            <a:ext cx="334043" cy="32766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6B44B6C4-E6F9-FB81-9456-2DF2F8998FAF}"/>
              </a:ext>
            </a:extLst>
          </p:cNvPr>
          <p:cNvSpPr/>
          <p:nvPr/>
        </p:nvSpPr>
        <p:spPr>
          <a:xfrm rot="1455828">
            <a:off x="5147667" y="3559082"/>
            <a:ext cx="334043" cy="3276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30FA2B-0EEF-DF87-3FC1-28906BF1492B}"/>
              </a:ext>
            </a:extLst>
          </p:cNvPr>
          <p:cNvSpPr/>
          <p:nvPr/>
        </p:nvSpPr>
        <p:spPr>
          <a:xfrm>
            <a:off x="4166583" y="5736537"/>
            <a:ext cx="914400" cy="10027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0864DA5-0C2E-1FD7-9B37-F6DBC4800D68}"/>
              </a:ext>
            </a:extLst>
          </p:cNvPr>
          <p:cNvSpPr/>
          <p:nvPr/>
        </p:nvSpPr>
        <p:spPr>
          <a:xfrm>
            <a:off x="4314068" y="5881563"/>
            <a:ext cx="226142" cy="2384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D3B4BF2-87CD-6ADE-A7A8-55B2BAC714F7}"/>
              </a:ext>
            </a:extLst>
          </p:cNvPr>
          <p:cNvSpPr/>
          <p:nvPr/>
        </p:nvSpPr>
        <p:spPr>
          <a:xfrm>
            <a:off x="4727022" y="5898770"/>
            <a:ext cx="226142" cy="2384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3BB1785-FCAB-B8D4-6DF2-F2D80B07D921}"/>
              </a:ext>
            </a:extLst>
          </p:cNvPr>
          <p:cNvSpPr/>
          <p:nvPr/>
        </p:nvSpPr>
        <p:spPr>
          <a:xfrm>
            <a:off x="4727022" y="6328828"/>
            <a:ext cx="226142" cy="2384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EEC95E7-986E-BB94-0F41-26EEC96A54C4}"/>
              </a:ext>
            </a:extLst>
          </p:cNvPr>
          <p:cNvSpPr/>
          <p:nvPr/>
        </p:nvSpPr>
        <p:spPr>
          <a:xfrm>
            <a:off x="4314067" y="6328828"/>
            <a:ext cx="226142" cy="2384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95936A-5924-3F47-476D-D95B6AF86ABD}"/>
              </a:ext>
            </a:extLst>
          </p:cNvPr>
          <p:cNvSpPr/>
          <p:nvPr/>
        </p:nvSpPr>
        <p:spPr>
          <a:xfrm>
            <a:off x="5736235" y="5732519"/>
            <a:ext cx="914400" cy="10027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268F907-96A9-79ED-77C5-C587105A6553}"/>
              </a:ext>
            </a:extLst>
          </p:cNvPr>
          <p:cNvSpPr/>
          <p:nvPr/>
        </p:nvSpPr>
        <p:spPr>
          <a:xfrm>
            <a:off x="5815882" y="5839282"/>
            <a:ext cx="161655" cy="1787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50E3021-7238-26D3-60CD-B8ADE7054C0D}"/>
              </a:ext>
            </a:extLst>
          </p:cNvPr>
          <p:cNvSpPr/>
          <p:nvPr/>
        </p:nvSpPr>
        <p:spPr>
          <a:xfrm>
            <a:off x="6089379" y="5839282"/>
            <a:ext cx="161655" cy="1787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41D3E8F-E01A-A8DA-BB8F-A0E536473760}"/>
              </a:ext>
            </a:extLst>
          </p:cNvPr>
          <p:cNvSpPr/>
          <p:nvPr/>
        </p:nvSpPr>
        <p:spPr>
          <a:xfrm>
            <a:off x="6089379" y="6137202"/>
            <a:ext cx="161655" cy="1787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D4B72BB-604D-821E-BB3C-D0A382721DEE}"/>
              </a:ext>
            </a:extLst>
          </p:cNvPr>
          <p:cNvSpPr/>
          <p:nvPr/>
        </p:nvSpPr>
        <p:spPr>
          <a:xfrm>
            <a:off x="6370007" y="6137202"/>
            <a:ext cx="161655" cy="1787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4273D1-82B8-C600-D5A7-369B06FA0148}"/>
              </a:ext>
            </a:extLst>
          </p:cNvPr>
          <p:cNvSpPr/>
          <p:nvPr/>
        </p:nvSpPr>
        <p:spPr>
          <a:xfrm>
            <a:off x="6382572" y="6477908"/>
            <a:ext cx="161655" cy="1787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D4724EF-022B-04E5-4C29-6981FC6EE7C0}"/>
              </a:ext>
            </a:extLst>
          </p:cNvPr>
          <p:cNvSpPr/>
          <p:nvPr/>
        </p:nvSpPr>
        <p:spPr>
          <a:xfrm>
            <a:off x="5812464" y="6477908"/>
            <a:ext cx="161655" cy="1787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2FBDDB-BE1B-59F7-D936-5D4CE184FF9F}"/>
              </a:ext>
            </a:extLst>
          </p:cNvPr>
          <p:cNvSpPr/>
          <p:nvPr/>
        </p:nvSpPr>
        <p:spPr>
          <a:xfrm>
            <a:off x="7117995" y="5732519"/>
            <a:ext cx="914400" cy="10027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A9A4AAC-84C0-7799-2253-968730730D2D}"/>
              </a:ext>
            </a:extLst>
          </p:cNvPr>
          <p:cNvSpPr/>
          <p:nvPr/>
        </p:nvSpPr>
        <p:spPr>
          <a:xfrm>
            <a:off x="7194224" y="6137202"/>
            <a:ext cx="161655" cy="1787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E7C64E5-3504-45AD-DADB-E70A16F2E792}"/>
              </a:ext>
            </a:extLst>
          </p:cNvPr>
          <p:cNvSpPr/>
          <p:nvPr/>
        </p:nvSpPr>
        <p:spPr>
          <a:xfrm>
            <a:off x="7471139" y="5839282"/>
            <a:ext cx="161655" cy="1787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FF19DD7-A215-34D2-D272-A01DB87076D1}"/>
              </a:ext>
            </a:extLst>
          </p:cNvPr>
          <p:cNvSpPr/>
          <p:nvPr/>
        </p:nvSpPr>
        <p:spPr>
          <a:xfrm>
            <a:off x="7471139" y="6137202"/>
            <a:ext cx="161655" cy="1787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393BD68-4C9F-F29A-2D02-18E181EE33CD}"/>
              </a:ext>
            </a:extLst>
          </p:cNvPr>
          <p:cNvSpPr/>
          <p:nvPr/>
        </p:nvSpPr>
        <p:spPr>
          <a:xfrm>
            <a:off x="7768646" y="5839282"/>
            <a:ext cx="161655" cy="1787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B00E524-E45D-4C94-6A18-DC6708C7EF0A}"/>
              </a:ext>
            </a:extLst>
          </p:cNvPr>
          <p:cNvSpPr/>
          <p:nvPr/>
        </p:nvSpPr>
        <p:spPr>
          <a:xfrm>
            <a:off x="7764332" y="6477908"/>
            <a:ext cx="161655" cy="1787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F116882-CA08-19FD-0F84-729E94B087D9}"/>
              </a:ext>
            </a:extLst>
          </p:cNvPr>
          <p:cNvSpPr/>
          <p:nvPr/>
        </p:nvSpPr>
        <p:spPr>
          <a:xfrm>
            <a:off x="7194224" y="6477908"/>
            <a:ext cx="161655" cy="1787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C58B-A34D-2BB2-C83B-6BA28384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254217-7959-6A76-FF52-941EFA29AB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Many</a:t>
                </a:r>
                <a:r>
                  <a:rPr lang="en-US" dirty="0"/>
                  <a:t> open problems in the area:</a:t>
                </a:r>
              </a:p>
              <a:p>
                <a:pPr lvl="1"/>
                <a:r>
                  <a:rPr lang="en-US" dirty="0"/>
                  <a:t>Improve extremal bounds for preservers?</a:t>
                </a:r>
              </a:p>
              <a:p>
                <a:pPr lvl="1"/>
                <a:r>
                  <a:rPr lang="en-US" dirty="0"/>
                  <a:t>Improve extremal bounds for bipartite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for odd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Use forbidden structure on other objects, like fault-tolerant versions, non-metric </a:t>
                </a:r>
                <a:r>
                  <a:rPr lang="en-US" dirty="0" err="1"/>
                  <a:t>sparsifiers</a:t>
                </a:r>
                <a:r>
                  <a:rPr lang="en-US" dirty="0"/>
                  <a:t>, or sublinear/mixed error?</a:t>
                </a:r>
              </a:p>
              <a:p>
                <a:pPr lvl="1"/>
                <a:r>
                  <a:rPr lang="en-US" dirty="0"/>
                  <a:t>Bounds for S x S distance or reachability preservers?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Advantages of forbidden structure method: simple proofs, unified area.</a:t>
                </a:r>
              </a:p>
              <a:p>
                <a:r>
                  <a:rPr lang="en-US" dirty="0"/>
                  <a:t>Thank you!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254217-7959-6A76-FF52-941EFA29A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35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E9EAD97-0F3E-6EBF-D490-CE052AFE3EB9}"/>
              </a:ext>
            </a:extLst>
          </p:cNvPr>
          <p:cNvCxnSpPr>
            <a:cxnSpLocks/>
            <a:stCxn id="8" idx="2"/>
            <a:endCxn id="4" idx="0"/>
          </p:cNvCxnSpPr>
          <p:nvPr/>
        </p:nvCxnSpPr>
        <p:spPr>
          <a:xfrm flipH="1">
            <a:off x="1884710" y="4329995"/>
            <a:ext cx="1234604" cy="1325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2B9AFED-49D7-94BC-C072-8834619F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Flashlight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C8A36-7C74-5CD3-BE49-372D228A5D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254" y="2034073"/>
                <a:ext cx="11257230" cy="139492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You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 batteries, among which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/>
                  <a:t> are charged, but you can’t remember which.</a:t>
                </a:r>
              </a:p>
              <a:p>
                <a:r>
                  <a:rPr lang="en-US" sz="2000" dirty="0"/>
                  <a:t>Your flashlight turns on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two charged batteries are inserted.</a:t>
                </a:r>
              </a:p>
              <a:p>
                <a:r>
                  <a:rPr lang="en-US" sz="2000" dirty="0"/>
                  <a:t>How many attempts do you need to </a:t>
                </a:r>
                <a:r>
                  <a:rPr lang="en-US" sz="2000" b="1" dirty="0"/>
                  <a:t>guarantee</a:t>
                </a:r>
                <a:r>
                  <a:rPr lang="en-US" sz="2000" dirty="0"/>
                  <a:t> that the flashlight turns 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C8A36-7C74-5CD3-BE49-372D228A5D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254" y="2034073"/>
                <a:ext cx="11257230" cy="1394927"/>
              </a:xfrm>
              <a:blipFill>
                <a:blip r:embed="rId2"/>
                <a:stretch>
                  <a:fillRect l="-487" t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1,100+ How To Draw A Flashlight Stock Photos, Pictures &amp; Royalty-Free  Images - iStock">
            <a:extLst>
              <a:ext uri="{FF2B5EF4-FFF2-40B4-BE49-F238E27FC236}">
                <a16:creationId xmlns:a16="http://schemas.microsoft.com/office/drawing/2014/main" id="{0B845362-8676-D3C5-015A-8C5F52A9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97" y="121333"/>
            <a:ext cx="1813145" cy="18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w to Draw a Battery - HelloArtsy">
            <a:extLst>
              <a:ext uri="{FF2B5EF4-FFF2-40B4-BE49-F238E27FC236}">
                <a16:creationId xmlns:a16="http://schemas.microsoft.com/office/drawing/2014/main" id="{744A5902-CF69-BD63-7390-DABD4228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53" y="5655590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w to Draw a Battery - HelloArtsy">
            <a:extLst>
              <a:ext uri="{FF2B5EF4-FFF2-40B4-BE49-F238E27FC236}">
                <a16:creationId xmlns:a16="http://schemas.microsoft.com/office/drawing/2014/main" id="{1B7AAB8E-3B3E-54F0-AD8B-C34BF151F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58" y="5655590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ow to Draw a Battery - HelloArtsy">
            <a:extLst>
              <a:ext uri="{FF2B5EF4-FFF2-40B4-BE49-F238E27FC236}">
                <a16:creationId xmlns:a16="http://schemas.microsoft.com/office/drawing/2014/main" id="{382EC767-D2BC-64E7-7B7E-47E3D117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57" y="369551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ow to Draw a Battery - HelloArtsy">
            <a:extLst>
              <a:ext uri="{FF2B5EF4-FFF2-40B4-BE49-F238E27FC236}">
                <a16:creationId xmlns:a16="http://schemas.microsoft.com/office/drawing/2014/main" id="{A3BE9428-941E-1260-D3E0-98103429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54" y="369551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ow to Draw a Battery - HelloArtsy">
            <a:extLst>
              <a:ext uri="{FF2B5EF4-FFF2-40B4-BE49-F238E27FC236}">
                <a16:creationId xmlns:a16="http://schemas.microsoft.com/office/drawing/2014/main" id="{9681F1DE-3C85-BCBE-B973-148C969C0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06331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ow to Draw a Battery - HelloArtsy">
            <a:extLst>
              <a:ext uri="{FF2B5EF4-FFF2-40B4-BE49-F238E27FC236}">
                <a16:creationId xmlns:a16="http://schemas.microsoft.com/office/drawing/2014/main" id="{AA914D9A-E639-A969-FFDA-C4CD6FA1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68" y="461302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FD669B-CF00-F9BE-9019-163535F72B2E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>
            <a:off x="3119314" y="4329995"/>
            <a:ext cx="1" cy="1325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62078D-269F-4856-8214-D36366BCCA0D}"/>
              </a:ext>
            </a:extLst>
          </p:cNvPr>
          <p:cNvCxnSpPr>
            <a:cxnSpLocks/>
            <a:stCxn id="10" idx="3"/>
            <a:endCxn id="9" idx="2"/>
          </p:cNvCxnSpPr>
          <p:nvPr/>
        </p:nvCxnSpPr>
        <p:spPr>
          <a:xfrm flipV="1">
            <a:off x="1313913" y="4329995"/>
            <a:ext cx="570798" cy="6935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BD6232-92AD-33F5-BE31-39094018AFB8}"/>
              </a:ext>
            </a:extLst>
          </p:cNvPr>
          <p:cNvCxnSpPr>
            <a:cxnSpLocks/>
            <a:stCxn id="11" idx="1"/>
            <a:endCxn id="5" idx="0"/>
          </p:cNvCxnSpPr>
          <p:nvPr/>
        </p:nvCxnSpPr>
        <p:spPr>
          <a:xfrm flipH="1">
            <a:off x="3119315" y="4930265"/>
            <a:ext cx="606053" cy="7253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F40409-771F-20C8-03F0-0CBC1E492A8E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 flipV="1">
            <a:off x="1313913" y="4012755"/>
            <a:ext cx="1567544" cy="10108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0F82B1-D590-8E24-FF70-0B43CCC88481}"/>
              </a:ext>
            </a:extLst>
          </p:cNvPr>
          <p:cNvCxnSpPr>
            <a:cxnSpLocks/>
            <a:stCxn id="4" idx="0"/>
            <a:endCxn id="10" idx="3"/>
          </p:cNvCxnSpPr>
          <p:nvPr/>
        </p:nvCxnSpPr>
        <p:spPr>
          <a:xfrm flipH="1" flipV="1">
            <a:off x="1313913" y="5023571"/>
            <a:ext cx="570797" cy="6320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5F7100-C2AF-6D89-28CD-8E999DC5EE90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2122566" y="5972830"/>
            <a:ext cx="7588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8760EC0-A4C9-40DB-E27D-BE6EBF15014A}"/>
              </a:ext>
            </a:extLst>
          </p:cNvPr>
          <p:cNvSpPr txBox="1"/>
          <p:nvPr/>
        </p:nvSpPr>
        <p:spPr>
          <a:xfrm>
            <a:off x="5891113" y="4613025"/>
            <a:ext cx="4855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(example) Do these 8 attempts work?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No:</a:t>
            </a:r>
            <a:r>
              <a:rPr lang="en-US" dirty="0"/>
              <a:t> if </a:t>
            </a:r>
            <a:r>
              <a:rPr lang="en-US" b="1" dirty="0">
                <a:solidFill>
                  <a:srgbClr val="FF0000"/>
                </a:solidFill>
              </a:rPr>
              <a:t>these</a:t>
            </a:r>
            <a:r>
              <a:rPr lang="en-US" dirty="0"/>
              <a:t> are your three charged batteries, then you didn’t test any good pairs.</a:t>
            </a:r>
            <a:endParaRPr lang="en-US" b="1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C795094-631F-E7E2-C92C-A9CD39A73858}"/>
              </a:ext>
            </a:extLst>
          </p:cNvPr>
          <p:cNvSpPr/>
          <p:nvPr/>
        </p:nvSpPr>
        <p:spPr>
          <a:xfrm>
            <a:off x="1482602" y="3603526"/>
            <a:ext cx="758892" cy="774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AE7AB6F-F1AD-FA36-26A4-FDD4292D18AA}"/>
              </a:ext>
            </a:extLst>
          </p:cNvPr>
          <p:cNvSpPr/>
          <p:nvPr/>
        </p:nvSpPr>
        <p:spPr>
          <a:xfrm>
            <a:off x="2750382" y="3624384"/>
            <a:ext cx="758892" cy="774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11B2D33-19D4-F36E-CE04-23380592E3A3}"/>
              </a:ext>
            </a:extLst>
          </p:cNvPr>
          <p:cNvSpPr/>
          <p:nvPr/>
        </p:nvSpPr>
        <p:spPr>
          <a:xfrm>
            <a:off x="3617104" y="4565036"/>
            <a:ext cx="758892" cy="774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AFED-49D7-94BC-C072-8834619F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Flashlight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C8A36-7C74-5CD3-BE49-372D228A5D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254" y="2034073"/>
                <a:ext cx="11257230" cy="139492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You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 batteries, among which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/>
                  <a:t> are charged, but you can’t remember which.</a:t>
                </a:r>
              </a:p>
              <a:p>
                <a:r>
                  <a:rPr lang="en-US" sz="2000" dirty="0"/>
                  <a:t>Your flashlight turns on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two charged batteries are inserted.</a:t>
                </a:r>
              </a:p>
              <a:p>
                <a:r>
                  <a:rPr lang="en-US" sz="2000" dirty="0"/>
                  <a:t>How many attempts do you need to </a:t>
                </a:r>
                <a:r>
                  <a:rPr lang="en-US" sz="2000" b="1" dirty="0"/>
                  <a:t>guarantee</a:t>
                </a:r>
                <a:r>
                  <a:rPr lang="en-US" sz="2000" dirty="0"/>
                  <a:t> that the flashlight turns 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C8A36-7C74-5CD3-BE49-372D228A5D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254" y="2034073"/>
                <a:ext cx="11257230" cy="1394927"/>
              </a:xfrm>
              <a:blipFill>
                <a:blip r:embed="rId2"/>
                <a:stretch>
                  <a:fillRect l="-487" t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1,100+ How To Draw A Flashlight Stock Photos, Pictures &amp; Royalty-Free  Images - iStock">
            <a:extLst>
              <a:ext uri="{FF2B5EF4-FFF2-40B4-BE49-F238E27FC236}">
                <a16:creationId xmlns:a16="http://schemas.microsoft.com/office/drawing/2014/main" id="{0B845362-8676-D3C5-015A-8C5F52A9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97" y="121333"/>
            <a:ext cx="1813145" cy="18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w to Draw a Battery - HelloArtsy">
            <a:extLst>
              <a:ext uri="{FF2B5EF4-FFF2-40B4-BE49-F238E27FC236}">
                <a16:creationId xmlns:a16="http://schemas.microsoft.com/office/drawing/2014/main" id="{744A5902-CF69-BD63-7390-DABD4228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53" y="5655590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w to Draw a Battery - HelloArtsy">
            <a:extLst>
              <a:ext uri="{FF2B5EF4-FFF2-40B4-BE49-F238E27FC236}">
                <a16:creationId xmlns:a16="http://schemas.microsoft.com/office/drawing/2014/main" id="{1B7AAB8E-3B3E-54F0-AD8B-C34BF151F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58" y="5655590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ow to Draw a Battery - HelloArtsy">
            <a:extLst>
              <a:ext uri="{FF2B5EF4-FFF2-40B4-BE49-F238E27FC236}">
                <a16:creationId xmlns:a16="http://schemas.microsoft.com/office/drawing/2014/main" id="{382EC767-D2BC-64E7-7B7E-47E3D117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57" y="369551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ow to Draw a Battery - HelloArtsy">
            <a:extLst>
              <a:ext uri="{FF2B5EF4-FFF2-40B4-BE49-F238E27FC236}">
                <a16:creationId xmlns:a16="http://schemas.microsoft.com/office/drawing/2014/main" id="{A3BE9428-941E-1260-D3E0-98103429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54" y="369551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ow to Draw a Battery - HelloArtsy">
            <a:extLst>
              <a:ext uri="{FF2B5EF4-FFF2-40B4-BE49-F238E27FC236}">
                <a16:creationId xmlns:a16="http://schemas.microsoft.com/office/drawing/2014/main" id="{9681F1DE-3C85-BCBE-B973-148C969C0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06331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ow to Draw a Battery - HelloArtsy">
            <a:extLst>
              <a:ext uri="{FF2B5EF4-FFF2-40B4-BE49-F238E27FC236}">
                <a16:creationId xmlns:a16="http://schemas.microsoft.com/office/drawing/2014/main" id="{AA914D9A-E639-A969-FFDA-C4CD6FA1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72" y="461302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FD669B-CF00-F9BE-9019-163535F72B2E}"/>
              </a:ext>
            </a:extLst>
          </p:cNvPr>
          <p:cNvCxnSpPr>
            <a:cxnSpLocks/>
            <a:stCxn id="8" idx="3"/>
            <a:endCxn id="11" idx="0"/>
          </p:cNvCxnSpPr>
          <p:nvPr/>
        </p:nvCxnSpPr>
        <p:spPr>
          <a:xfrm>
            <a:off x="3357170" y="4012755"/>
            <a:ext cx="670159" cy="6002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62078D-269F-4856-8214-D36366BCCA0D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2122567" y="4012755"/>
            <a:ext cx="7588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BD6232-92AD-33F5-BE31-39094018AFB8}"/>
              </a:ext>
            </a:extLst>
          </p:cNvPr>
          <p:cNvCxnSpPr>
            <a:cxnSpLocks/>
            <a:stCxn id="11" idx="2"/>
            <a:endCxn id="5" idx="3"/>
          </p:cNvCxnSpPr>
          <p:nvPr/>
        </p:nvCxnSpPr>
        <p:spPr>
          <a:xfrm flipH="1">
            <a:off x="3357171" y="5247505"/>
            <a:ext cx="670158" cy="7253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F40409-771F-20C8-03F0-0CBC1E492A8E}"/>
              </a:ext>
            </a:extLst>
          </p:cNvPr>
          <p:cNvCxnSpPr>
            <a:cxnSpLocks/>
            <a:stCxn id="10" idx="0"/>
            <a:endCxn id="9" idx="1"/>
          </p:cNvCxnSpPr>
          <p:nvPr/>
        </p:nvCxnSpPr>
        <p:spPr>
          <a:xfrm flipV="1">
            <a:off x="1076057" y="4012755"/>
            <a:ext cx="570797" cy="6935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0F82B1-D590-8E24-FF70-0B43CCC88481}"/>
              </a:ext>
            </a:extLst>
          </p:cNvPr>
          <p:cNvCxnSpPr>
            <a:cxnSpLocks/>
            <a:stCxn id="4" idx="1"/>
            <a:endCxn id="10" idx="2"/>
          </p:cNvCxnSpPr>
          <p:nvPr/>
        </p:nvCxnSpPr>
        <p:spPr>
          <a:xfrm flipH="1" flipV="1">
            <a:off x="1076057" y="5340811"/>
            <a:ext cx="570796" cy="6320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5F7100-C2AF-6D89-28CD-8E999DC5EE90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2122566" y="5972830"/>
            <a:ext cx="7588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8760EC0-A4C9-40DB-E27D-BE6EBF15014A}"/>
              </a:ext>
            </a:extLst>
          </p:cNvPr>
          <p:cNvSpPr txBox="1"/>
          <p:nvPr/>
        </p:nvSpPr>
        <p:spPr>
          <a:xfrm>
            <a:off x="5090445" y="4785840"/>
            <a:ext cx="6369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(example) Do these 8 attempts work?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Yes:</a:t>
            </a:r>
            <a:r>
              <a:rPr lang="en-US" dirty="0"/>
              <a:t> for </a:t>
            </a:r>
            <a:r>
              <a:rPr lang="en-US" b="1" dirty="0">
                <a:solidFill>
                  <a:srgbClr val="FF0000"/>
                </a:solidFill>
              </a:rPr>
              <a:t>any</a:t>
            </a:r>
            <a:r>
              <a:rPr lang="en-US" dirty="0"/>
              <a:t> three batteries, you tried one of the pairs.</a:t>
            </a:r>
            <a:endParaRPr lang="en-US" b="1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C9FE2E-54EA-A492-1F71-FB38FC2CAFBE}"/>
              </a:ext>
            </a:extLst>
          </p:cNvPr>
          <p:cNvCxnSpPr>
            <a:cxnSpLocks/>
            <a:stCxn id="11" idx="1"/>
            <a:endCxn id="9" idx="3"/>
          </p:cNvCxnSpPr>
          <p:nvPr/>
        </p:nvCxnSpPr>
        <p:spPr>
          <a:xfrm flipH="1" flipV="1">
            <a:off x="2122567" y="4012755"/>
            <a:ext cx="1666905" cy="9175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9E2A9E7-4B2C-A295-BAC7-78037B4D5D12}"/>
              </a:ext>
            </a:extLst>
          </p:cNvPr>
          <p:cNvCxnSpPr>
            <a:cxnSpLocks/>
            <a:stCxn id="8" idx="1"/>
            <a:endCxn id="10" idx="3"/>
          </p:cNvCxnSpPr>
          <p:nvPr/>
        </p:nvCxnSpPr>
        <p:spPr>
          <a:xfrm flipH="1">
            <a:off x="1313913" y="4012755"/>
            <a:ext cx="1567544" cy="10108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FC9CF5E6-D61B-9D5B-28F0-99DB6CB092C1}"/>
              </a:ext>
            </a:extLst>
          </p:cNvPr>
          <p:cNvSpPr/>
          <p:nvPr/>
        </p:nvSpPr>
        <p:spPr>
          <a:xfrm>
            <a:off x="675745" y="4626634"/>
            <a:ext cx="758892" cy="774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056A244-C96E-E716-7CE9-2B523D66660D}"/>
              </a:ext>
            </a:extLst>
          </p:cNvPr>
          <p:cNvSpPr/>
          <p:nvPr/>
        </p:nvSpPr>
        <p:spPr>
          <a:xfrm>
            <a:off x="2750382" y="3624384"/>
            <a:ext cx="758892" cy="774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710E134-65CB-25DB-6555-151BA508CEC7}"/>
              </a:ext>
            </a:extLst>
          </p:cNvPr>
          <p:cNvSpPr/>
          <p:nvPr/>
        </p:nvSpPr>
        <p:spPr>
          <a:xfrm>
            <a:off x="2739869" y="5585463"/>
            <a:ext cx="758892" cy="774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FA66B20-9556-0B30-4622-B304526FF5F8}"/>
              </a:ext>
            </a:extLst>
          </p:cNvPr>
          <p:cNvCxnSpPr>
            <a:cxnSpLocks/>
          </p:cNvCxnSpPr>
          <p:nvPr/>
        </p:nvCxnSpPr>
        <p:spPr>
          <a:xfrm flipH="1">
            <a:off x="1335619" y="4005655"/>
            <a:ext cx="1567544" cy="10108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84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2D145-679C-4B8C-EA4C-ECFDA755E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2E28-3D7E-F6D3-2B56-DF1F408F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Flashlight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02DE9-1F83-DBE4-120F-7C27D189A8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254" y="2034073"/>
                <a:ext cx="11257230" cy="139492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You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 batteries, among which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/>
                  <a:t> are charged, but you can’t remember which.</a:t>
                </a:r>
              </a:p>
              <a:p>
                <a:r>
                  <a:rPr lang="en-US" sz="2000" dirty="0"/>
                  <a:t>Your flashlight turns on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two charged batteries are inserted.</a:t>
                </a:r>
              </a:p>
              <a:p>
                <a:r>
                  <a:rPr lang="en-US" sz="2000" dirty="0"/>
                  <a:t>How many attempts do you need to </a:t>
                </a:r>
                <a:r>
                  <a:rPr lang="en-US" sz="2000" b="1" dirty="0"/>
                  <a:t>guarantee</a:t>
                </a:r>
                <a:r>
                  <a:rPr lang="en-US" sz="2000" dirty="0"/>
                  <a:t> that the flashlight turns 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C8A36-7C74-5CD3-BE49-372D228A5D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254" y="2034073"/>
                <a:ext cx="11257230" cy="1394927"/>
              </a:xfrm>
              <a:blipFill>
                <a:blip r:embed="rId2"/>
                <a:stretch>
                  <a:fillRect l="-487" t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1,100+ How To Draw A Flashlight Stock Photos, Pictures &amp; Royalty-Free  Images - iStock">
            <a:extLst>
              <a:ext uri="{FF2B5EF4-FFF2-40B4-BE49-F238E27FC236}">
                <a16:creationId xmlns:a16="http://schemas.microsoft.com/office/drawing/2014/main" id="{ECC48A73-B0E0-FD2F-8293-7EB3B759D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97" y="121333"/>
            <a:ext cx="1813145" cy="18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a Battery - HelloArtsy">
            <a:extLst>
              <a:ext uri="{FF2B5EF4-FFF2-40B4-BE49-F238E27FC236}">
                <a16:creationId xmlns:a16="http://schemas.microsoft.com/office/drawing/2014/main" id="{C68E2321-34BC-ECB5-3D13-414CCA43F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39" y="5420418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ow to Draw a Battery - HelloArtsy">
            <a:extLst>
              <a:ext uri="{FF2B5EF4-FFF2-40B4-BE49-F238E27FC236}">
                <a16:creationId xmlns:a16="http://schemas.microsoft.com/office/drawing/2014/main" id="{05B25242-57B8-F7BC-C024-0C86EE0F7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47594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w to Draw a Battery - HelloArtsy">
            <a:extLst>
              <a:ext uri="{FF2B5EF4-FFF2-40B4-BE49-F238E27FC236}">
                <a16:creationId xmlns:a16="http://schemas.microsoft.com/office/drawing/2014/main" id="{ABA77A90-316F-D604-3931-E1D928A5B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81" y="439426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ow to Draw a Battery - HelloArtsy">
            <a:extLst>
              <a:ext uri="{FF2B5EF4-FFF2-40B4-BE49-F238E27FC236}">
                <a16:creationId xmlns:a16="http://schemas.microsoft.com/office/drawing/2014/main" id="{0CA5A9D5-0C43-3C75-E5C0-5CD9FD19D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78" y="5516834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ow to Draw a Battery - HelloArtsy">
            <a:extLst>
              <a:ext uri="{FF2B5EF4-FFF2-40B4-BE49-F238E27FC236}">
                <a16:creationId xmlns:a16="http://schemas.microsoft.com/office/drawing/2014/main" id="{2A09A163-EEA0-314E-2A62-EA4F8570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00" y="3874237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ow to Draw a Battery - HelloArtsy">
            <a:extLst>
              <a:ext uri="{FF2B5EF4-FFF2-40B4-BE49-F238E27FC236}">
                <a16:creationId xmlns:a16="http://schemas.microsoft.com/office/drawing/2014/main" id="{E397E712-60EA-111C-A079-70FA2D56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65" y="471150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3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AFED-49D7-94BC-C072-8834619F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Flashlight Problem</a:t>
            </a:r>
          </a:p>
        </p:txBody>
      </p:sp>
      <p:pic>
        <p:nvPicPr>
          <p:cNvPr id="1026" name="Picture 2" descr="1,100+ How To Draw A Flashlight Stock Photos, Pictures &amp; Royalty-Free  Images - iStock">
            <a:extLst>
              <a:ext uri="{FF2B5EF4-FFF2-40B4-BE49-F238E27FC236}">
                <a16:creationId xmlns:a16="http://schemas.microsoft.com/office/drawing/2014/main" id="{0B845362-8676-D3C5-015A-8C5F52A9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97" y="121333"/>
            <a:ext cx="1813145" cy="18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a Battery - HelloArtsy">
            <a:extLst>
              <a:ext uri="{FF2B5EF4-FFF2-40B4-BE49-F238E27FC236}">
                <a16:creationId xmlns:a16="http://schemas.microsoft.com/office/drawing/2014/main" id="{EB0E1F07-E86F-8DAE-0E45-00A2D5689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86" y="585839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w to Draw a Battery - HelloArtsy">
            <a:extLst>
              <a:ext uri="{FF2B5EF4-FFF2-40B4-BE49-F238E27FC236}">
                <a16:creationId xmlns:a16="http://schemas.microsoft.com/office/drawing/2014/main" id="{5547AC31-9420-035B-3FEF-4359D8070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91" y="585839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w to Draw a Battery - HelloArtsy">
            <a:extLst>
              <a:ext uri="{FF2B5EF4-FFF2-40B4-BE49-F238E27FC236}">
                <a16:creationId xmlns:a16="http://schemas.microsoft.com/office/drawing/2014/main" id="{07031C91-D4BC-4C24-C085-DAF06F025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90" y="3898320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ow to Draw a Battery - HelloArtsy">
            <a:extLst>
              <a:ext uri="{FF2B5EF4-FFF2-40B4-BE49-F238E27FC236}">
                <a16:creationId xmlns:a16="http://schemas.microsoft.com/office/drawing/2014/main" id="{EAF5C805-16C0-358D-D423-9BD8BC53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87" y="3898320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w to Draw a Battery - HelloArtsy">
            <a:extLst>
              <a:ext uri="{FF2B5EF4-FFF2-40B4-BE49-F238E27FC236}">
                <a16:creationId xmlns:a16="http://schemas.microsoft.com/office/drawing/2014/main" id="{B5EF54A6-6A03-65D1-8ED6-8CB20B651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33" y="4909136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ow to Draw a Battery - HelloArtsy">
            <a:extLst>
              <a:ext uri="{FF2B5EF4-FFF2-40B4-BE49-F238E27FC236}">
                <a16:creationId xmlns:a16="http://schemas.microsoft.com/office/drawing/2014/main" id="{A21ADEF2-3F4B-EB9A-B6E1-42CBF9C5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01" y="4815830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026DEA-8584-1A66-4868-222610D4C1C0}"/>
              </a:ext>
            </a:extLst>
          </p:cNvPr>
          <p:cNvCxnSpPr>
            <a:stCxn id="6" idx="2"/>
            <a:endCxn id="1028" idx="0"/>
          </p:cNvCxnSpPr>
          <p:nvPr/>
        </p:nvCxnSpPr>
        <p:spPr>
          <a:xfrm flipH="1">
            <a:off x="4628743" y="4532800"/>
            <a:ext cx="1" cy="1325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7D16B9-78D6-B621-162E-9CF4CBC801BC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5863347" y="4532800"/>
            <a:ext cx="1" cy="1325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68E41E-59AC-8AB3-E598-A208F9D25E09}"/>
              </a:ext>
            </a:extLst>
          </p:cNvPr>
          <p:cNvCxnSpPr>
            <a:cxnSpLocks/>
            <a:stCxn id="5" idx="2"/>
            <a:endCxn id="8" idx="1"/>
          </p:cNvCxnSpPr>
          <p:nvPr/>
        </p:nvCxnSpPr>
        <p:spPr>
          <a:xfrm>
            <a:off x="5863347" y="4532800"/>
            <a:ext cx="606054" cy="6002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5D1676-942B-8324-E1A6-056B2A9774B0}"/>
              </a:ext>
            </a:extLst>
          </p:cNvPr>
          <p:cNvCxnSpPr>
            <a:cxnSpLocks/>
            <a:stCxn id="7" idx="3"/>
            <a:endCxn id="1028" idx="0"/>
          </p:cNvCxnSpPr>
          <p:nvPr/>
        </p:nvCxnSpPr>
        <p:spPr>
          <a:xfrm>
            <a:off x="4057946" y="5226376"/>
            <a:ext cx="570797" cy="6320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00FDCC-19FE-34E7-5591-F573B817C676}"/>
              </a:ext>
            </a:extLst>
          </p:cNvPr>
          <p:cNvCxnSpPr>
            <a:cxnSpLocks/>
            <a:stCxn id="7" idx="3"/>
            <a:endCxn id="6" idx="2"/>
          </p:cNvCxnSpPr>
          <p:nvPr/>
        </p:nvCxnSpPr>
        <p:spPr>
          <a:xfrm flipV="1">
            <a:off x="4057946" y="4532800"/>
            <a:ext cx="570798" cy="6935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5B7268-AF9C-3CA9-452E-809500F28EC3}"/>
              </a:ext>
            </a:extLst>
          </p:cNvPr>
          <p:cNvCxnSpPr>
            <a:cxnSpLocks/>
            <a:stCxn id="8" idx="1"/>
            <a:endCxn id="4" idx="0"/>
          </p:cNvCxnSpPr>
          <p:nvPr/>
        </p:nvCxnSpPr>
        <p:spPr>
          <a:xfrm flipH="1">
            <a:off x="5863348" y="5133070"/>
            <a:ext cx="606053" cy="7253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9759DC0-DCFD-A24D-ADB5-FD1BA0C392D1}"/>
              </a:ext>
            </a:extLst>
          </p:cNvPr>
          <p:cNvSpPr txBox="1"/>
          <p:nvPr/>
        </p:nvSpPr>
        <p:spPr>
          <a:xfrm>
            <a:off x="8068442" y="4592090"/>
            <a:ext cx="339599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Optimal solution is </a:t>
            </a:r>
            <a:r>
              <a:rPr lang="en-US" b="1" dirty="0"/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Partition into 2 groups of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all pairs within each 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34A8B9C5-E220-5FCB-939C-6F8DBC7D8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254" y="2034073"/>
                <a:ext cx="11257230" cy="139492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You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 batteries, among which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/>
                  <a:t> are charged, but you can’t remember which.</a:t>
                </a:r>
              </a:p>
              <a:p>
                <a:r>
                  <a:rPr lang="en-US" sz="2000" dirty="0"/>
                  <a:t>Your flashlight turns on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two charged batteries are inserted.</a:t>
                </a:r>
              </a:p>
              <a:p>
                <a:r>
                  <a:rPr lang="en-US" sz="2000" dirty="0"/>
                  <a:t>How many attempts do you need to </a:t>
                </a:r>
                <a:r>
                  <a:rPr lang="en-US" sz="2000" b="1" dirty="0"/>
                  <a:t>guarantee</a:t>
                </a:r>
                <a:r>
                  <a:rPr lang="en-US" sz="2000" dirty="0"/>
                  <a:t> that the flashlight turns on?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34A8B9C5-E220-5FCB-939C-6F8DBC7D8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254" y="2034073"/>
                <a:ext cx="11257230" cy="1394927"/>
              </a:xfrm>
              <a:blipFill>
                <a:blip r:embed="rId4"/>
                <a:stretch>
                  <a:fillRect l="-487" t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40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AFED-49D7-94BC-C072-8834619F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Flashlight Problem</a:t>
            </a:r>
          </a:p>
        </p:txBody>
      </p:sp>
      <p:pic>
        <p:nvPicPr>
          <p:cNvPr id="1026" name="Picture 2" descr="1,100+ How To Draw A Flashlight Stock Photos, Pictures &amp; Royalty-Free  Images - iStock">
            <a:extLst>
              <a:ext uri="{FF2B5EF4-FFF2-40B4-BE49-F238E27FC236}">
                <a16:creationId xmlns:a16="http://schemas.microsoft.com/office/drawing/2014/main" id="{0B845362-8676-D3C5-015A-8C5F52A9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97" y="121333"/>
            <a:ext cx="1813145" cy="18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A203CCA-B6F6-9743-F5AE-19FF1C984D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254" y="2034073"/>
                <a:ext cx="11257230" cy="139492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You have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dirty="0"/>
                  <a:t> batteries, among which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/>
                  <a:t> are charged, but you can’t remember which.</a:t>
                </a:r>
              </a:p>
              <a:p>
                <a:r>
                  <a:rPr lang="en-US" sz="2000" dirty="0"/>
                  <a:t>Your flashlight turns on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two charged batteries are inserted.</a:t>
                </a:r>
              </a:p>
              <a:p>
                <a:r>
                  <a:rPr lang="en-US" sz="2000" dirty="0"/>
                  <a:t>How many attempts do you need to </a:t>
                </a:r>
                <a:r>
                  <a:rPr lang="en-US" sz="2000" b="1" dirty="0"/>
                  <a:t>guarantee</a:t>
                </a:r>
                <a:r>
                  <a:rPr lang="en-US" sz="2000" dirty="0"/>
                  <a:t> that the flashlight turns on?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A203CCA-B6F6-9743-F5AE-19FF1C984D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254" y="2034073"/>
                <a:ext cx="11257230" cy="1394927"/>
              </a:xfrm>
              <a:blipFill>
                <a:blip r:embed="rId3"/>
                <a:stretch>
                  <a:fillRect l="-487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 descr="How to Draw a Battery - HelloArtsy">
            <a:extLst>
              <a:ext uri="{FF2B5EF4-FFF2-40B4-BE49-F238E27FC236}">
                <a16:creationId xmlns:a16="http://schemas.microsoft.com/office/drawing/2014/main" id="{2ABB640B-7FDD-F63F-1734-780E908EE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82" y="5607231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ow to Draw a Battery - HelloArtsy">
            <a:extLst>
              <a:ext uri="{FF2B5EF4-FFF2-40B4-BE49-F238E27FC236}">
                <a16:creationId xmlns:a16="http://schemas.microsoft.com/office/drawing/2014/main" id="{7F966B7F-A1FA-3194-8A95-EF8840F8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43" y="4934407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ow to Draw a Battery - HelloArtsy">
            <a:extLst>
              <a:ext uri="{FF2B5EF4-FFF2-40B4-BE49-F238E27FC236}">
                <a16:creationId xmlns:a16="http://schemas.microsoft.com/office/drawing/2014/main" id="{8F10C9CE-4332-B66D-C985-D40E7ADC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24" y="4581078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ow to Draw a Battery - HelloArtsy">
            <a:extLst>
              <a:ext uri="{FF2B5EF4-FFF2-40B4-BE49-F238E27FC236}">
                <a16:creationId xmlns:a16="http://schemas.microsoft.com/office/drawing/2014/main" id="{FFDDFE72-161A-3960-DE3E-D3B66BE97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21" y="5703647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ow to Draw a Battery - HelloArtsy">
            <a:extLst>
              <a:ext uri="{FF2B5EF4-FFF2-40B4-BE49-F238E27FC236}">
                <a16:creationId xmlns:a16="http://schemas.microsoft.com/office/drawing/2014/main" id="{24257C1F-BB56-733C-1A0F-BE143CD7F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43" y="4061050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ow to Draw a Battery - HelloArtsy">
            <a:extLst>
              <a:ext uri="{FF2B5EF4-FFF2-40B4-BE49-F238E27FC236}">
                <a16:creationId xmlns:a16="http://schemas.microsoft.com/office/drawing/2014/main" id="{DFB15CC1-206D-CB6A-68E8-50BB11DD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08" y="4898318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ow to Draw a Battery - HelloArtsy">
            <a:extLst>
              <a:ext uri="{FF2B5EF4-FFF2-40B4-BE49-F238E27FC236}">
                <a16:creationId xmlns:a16="http://schemas.microsoft.com/office/drawing/2014/main" id="{7F7C25B0-3FB7-71D2-9D57-B97ABBAE9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1" y="5607231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ow to Draw a Battery - HelloArtsy">
            <a:extLst>
              <a:ext uri="{FF2B5EF4-FFF2-40B4-BE49-F238E27FC236}">
                <a16:creationId xmlns:a16="http://schemas.microsoft.com/office/drawing/2014/main" id="{8480BC35-3F12-BC8C-6441-05747F8E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95" y="390437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ow to Draw a Battery - HelloArtsy">
            <a:extLst>
              <a:ext uri="{FF2B5EF4-FFF2-40B4-BE49-F238E27FC236}">
                <a16:creationId xmlns:a16="http://schemas.microsoft.com/office/drawing/2014/main" id="{4F296B9F-BF6C-285F-D7A1-0F4ED1A34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73" y="4673615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ow to Draw a Battery - HelloArtsy">
            <a:extLst>
              <a:ext uri="{FF2B5EF4-FFF2-40B4-BE49-F238E27FC236}">
                <a16:creationId xmlns:a16="http://schemas.microsoft.com/office/drawing/2014/main" id="{7166670C-F64A-EA2E-B0DF-F0D6F8A0B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80" y="3698177"/>
            <a:ext cx="475713" cy="6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2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3721</Words>
  <Application>Microsoft Office PowerPoint</Application>
  <PresentationFormat>Widescreen</PresentationFormat>
  <Paragraphs>427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Aptos</vt:lpstr>
      <vt:lpstr>Aptos Display</vt:lpstr>
      <vt:lpstr>Arial</vt:lpstr>
      <vt:lpstr>Calibri</vt:lpstr>
      <vt:lpstr>Cambria Math</vt:lpstr>
      <vt:lpstr>Wingdings</vt:lpstr>
      <vt:lpstr>Office Theme</vt:lpstr>
      <vt:lpstr>Turán-Type Problems</vt:lpstr>
      <vt:lpstr>Turán-Type Problems</vt:lpstr>
      <vt:lpstr>Part 1: Turán’s Theorem</vt:lpstr>
      <vt:lpstr>The Flashlight Problem</vt:lpstr>
      <vt:lpstr>The Flashlight Problem</vt:lpstr>
      <vt:lpstr>The Flashlight Problem</vt:lpstr>
      <vt:lpstr>The Flashlight Problem</vt:lpstr>
      <vt:lpstr>The Flashlight Problem</vt:lpstr>
      <vt:lpstr>The Flashlight Problem</vt:lpstr>
      <vt:lpstr>The Flashlight Problem</vt:lpstr>
      <vt:lpstr>PowerPoint Presentation</vt:lpstr>
      <vt:lpstr>PowerPoint Presentation</vt:lpstr>
      <vt:lpstr>PowerPoint Presentation</vt:lpstr>
      <vt:lpstr>Part 2: The Moore Bounds</vt:lpstr>
      <vt:lpstr>PowerPoint Presentation</vt:lpstr>
      <vt:lpstr>PowerPoint Presentation</vt:lpstr>
      <vt:lpstr>PowerPoint Presentation</vt:lpstr>
      <vt:lpstr>Are the Moore Bounds Tight?</vt:lpstr>
      <vt:lpstr>Are the Moore Bounds Tight?</vt:lpstr>
      <vt:lpstr>Are the Moore Bounds Tight?</vt:lpstr>
      <vt:lpstr>Are the Moore Bounds Tight?</vt:lpstr>
      <vt:lpstr>Are the Moore Bounds Tight?</vt:lpstr>
      <vt:lpstr>Are the Moore Bounds Tight?</vt:lpstr>
      <vt:lpstr>Are the Moore Bounds Tight?</vt:lpstr>
      <vt:lpstr>Part 3: The Tree-Splitting Method</vt:lpstr>
      <vt:lpstr>PowerPoint Presentation</vt:lpstr>
      <vt:lpstr>PowerPoint Presentation</vt:lpstr>
      <vt:lpstr>PowerPoint Presentation</vt:lpstr>
      <vt:lpstr>Part 4: Bipartite Turán Problems </vt:lpstr>
      <vt:lpstr>Bipartite Turán Problems </vt:lpstr>
      <vt:lpstr>Bipartite Turán Problems </vt:lpstr>
      <vt:lpstr>Bipartite Turán Problems </vt:lpstr>
      <vt:lpstr>Bipartite Turán Problems </vt:lpstr>
      <vt:lpstr>Are the Bipartite Moore Bounds Tight?</vt:lpstr>
      <vt:lpstr>Are the Bipartite Moore Bounds Tight?</vt:lpstr>
      <vt:lpstr>Are the Bipartite Moore Bounds Tight?</vt:lpstr>
      <vt:lpstr>Are the Bipartite Moore Bounds Tight?</vt:lpstr>
      <vt:lpstr>Are the Bipartite Moore Bounds Tight?</vt:lpstr>
      <vt:lpstr>Are the Bipartite Moore Bounds Tight?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Ruzsa-Szemerédi Theorem (Extended)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Bodwin, Gregory</dc:creator>
  <cp:lastModifiedBy>Bodwin, Gregory</cp:lastModifiedBy>
  <cp:revision>113</cp:revision>
  <dcterms:created xsi:type="dcterms:W3CDTF">2025-12-08T04:02:46Z</dcterms:created>
  <dcterms:modified xsi:type="dcterms:W3CDTF">2025-12-09T05:19:13Z</dcterms:modified>
</cp:coreProperties>
</file>